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customXml/itemProps4.xml" ContentType="application/vnd.openxmlformats-officedocument.customXmlProperties+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7"/>
  </p:notesMasterIdLst>
  <p:handoutMasterIdLst>
    <p:handoutMasterId r:id="rId8"/>
  </p:handoutMasterIdLst>
  <p:sldIdLst>
    <p:sldId id="256" r:id="rId6"/>
  </p:sldIdLst>
  <p:sldSz cx="7772400" cy="100584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7B9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648" y="1572"/>
      </p:cViewPr>
      <p:guideLst>
        <p:guide orient="horz" pos="3168"/>
        <p:guide pos="2448"/>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49575" cy="496888"/>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6039" y="0"/>
            <a:ext cx="2949575" cy="496888"/>
          </a:xfrm>
          <a:prstGeom prst="rect">
            <a:avLst/>
          </a:prstGeom>
        </p:spPr>
        <p:txBody>
          <a:bodyPr vert="horz" lIns="91433" tIns="45716" rIns="91433" bIns="45716" rtlCol="0"/>
          <a:lstStyle>
            <a:lvl1pPr algn="r">
              <a:defRPr sz="1200"/>
            </a:lvl1pPr>
          </a:lstStyle>
          <a:p>
            <a:fld id="{091045E7-90F6-4A97-9EF9-3AFD23282691}" type="datetimeFigureOut">
              <a:rPr kumimoji="1" lang="ja-JP" altLang="en-US" smtClean="0"/>
              <a:pPr/>
              <a:t>2013/7/1</a:t>
            </a:fld>
            <a:endParaRPr kumimoji="1" lang="ja-JP" altLang="en-US"/>
          </a:p>
        </p:txBody>
      </p:sp>
      <p:sp>
        <p:nvSpPr>
          <p:cNvPr id="4" name="フッター プレースホルダ 3"/>
          <p:cNvSpPr>
            <a:spLocks noGrp="1"/>
          </p:cNvSpPr>
          <p:nvPr>
            <p:ph type="ftr" sz="quarter" idx="2"/>
          </p:nvPr>
        </p:nvSpPr>
        <p:spPr>
          <a:xfrm>
            <a:off x="1" y="9440864"/>
            <a:ext cx="2949575" cy="496887"/>
          </a:xfrm>
          <a:prstGeom prst="rect">
            <a:avLst/>
          </a:prstGeom>
        </p:spPr>
        <p:txBody>
          <a:bodyPr vert="horz" lIns="91433" tIns="45716" rIns="91433" bIns="45716"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6039" y="9440864"/>
            <a:ext cx="2949575" cy="496887"/>
          </a:xfrm>
          <a:prstGeom prst="rect">
            <a:avLst/>
          </a:prstGeom>
        </p:spPr>
        <p:txBody>
          <a:bodyPr vert="horz" lIns="91433" tIns="45716" rIns="91433" bIns="45716" rtlCol="0" anchor="b"/>
          <a:lstStyle>
            <a:lvl1pPr algn="r">
              <a:defRPr sz="1200"/>
            </a:lvl1pPr>
          </a:lstStyle>
          <a:p>
            <a:fld id="{D532A121-6B58-477E-A6C8-7A83B1253BCB}"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49575" cy="496888"/>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 2"/>
          <p:cNvSpPr>
            <a:spLocks noGrp="1"/>
          </p:cNvSpPr>
          <p:nvPr>
            <p:ph type="dt" idx="1"/>
          </p:nvPr>
        </p:nvSpPr>
        <p:spPr>
          <a:xfrm>
            <a:off x="3856039" y="0"/>
            <a:ext cx="2949575" cy="496888"/>
          </a:xfrm>
          <a:prstGeom prst="rect">
            <a:avLst/>
          </a:prstGeom>
        </p:spPr>
        <p:txBody>
          <a:bodyPr vert="horz" lIns="91433" tIns="45716" rIns="91433" bIns="45716" rtlCol="0"/>
          <a:lstStyle>
            <a:lvl1pPr algn="r">
              <a:defRPr sz="1200"/>
            </a:lvl1pPr>
          </a:lstStyle>
          <a:p>
            <a:fld id="{A659E936-9055-4525-9533-14DC0FCEE634}" type="datetimeFigureOut">
              <a:rPr kumimoji="1" lang="ja-JP" altLang="en-US" smtClean="0"/>
              <a:pPr/>
              <a:t>2013/7/1</a:t>
            </a:fld>
            <a:endParaRPr kumimoji="1" lang="ja-JP" altLang="en-US"/>
          </a:p>
        </p:txBody>
      </p:sp>
      <p:sp>
        <p:nvSpPr>
          <p:cNvPr id="4" name="スライド イメージ プレースホルダ 3"/>
          <p:cNvSpPr>
            <a:spLocks noGrp="1" noRot="1" noChangeAspect="1"/>
          </p:cNvSpPr>
          <p:nvPr>
            <p:ph type="sldImg" idx="2"/>
          </p:nvPr>
        </p:nvSpPr>
        <p:spPr>
          <a:xfrm>
            <a:off x="1963738" y="746125"/>
            <a:ext cx="2879725" cy="3725863"/>
          </a:xfrm>
          <a:prstGeom prst="rect">
            <a:avLst/>
          </a:prstGeom>
          <a:noFill/>
          <a:ln w="12700">
            <a:solidFill>
              <a:prstClr val="black"/>
            </a:solidFill>
          </a:ln>
        </p:spPr>
        <p:txBody>
          <a:bodyPr vert="horz" lIns="91433" tIns="45716" rIns="91433" bIns="45716" rtlCol="0" anchor="ctr"/>
          <a:lstStyle/>
          <a:p>
            <a:endParaRPr lang="ja-JP" altLang="en-US"/>
          </a:p>
        </p:txBody>
      </p:sp>
      <p:sp>
        <p:nvSpPr>
          <p:cNvPr id="5" name="ノート プレースホルダ 4"/>
          <p:cNvSpPr>
            <a:spLocks noGrp="1"/>
          </p:cNvSpPr>
          <p:nvPr>
            <p:ph type="body" sz="quarter" idx="3"/>
          </p:nvPr>
        </p:nvSpPr>
        <p:spPr>
          <a:xfrm>
            <a:off x="681038" y="4721225"/>
            <a:ext cx="5445125" cy="4471988"/>
          </a:xfrm>
          <a:prstGeom prst="rect">
            <a:avLst/>
          </a:prstGeom>
        </p:spPr>
        <p:txBody>
          <a:bodyPr vert="horz" lIns="91433" tIns="45716" rIns="91433" bIns="45716"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1" y="9440864"/>
            <a:ext cx="2949575" cy="496887"/>
          </a:xfrm>
          <a:prstGeom prst="rect">
            <a:avLst/>
          </a:prstGeom>
        </p:spPr>
        <p:txBody>
          <a:bodyPr vert="horz" lIns="91433" tIns="45716" rIns="91433" bIns="4571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6039" y="9440864"/>
            <a:ext cx="2949575" cy="496887"/>
          </a:xfrm>
          <a:prstGeom prst="rect">
            <a:avLst/>
          </a:prstGeom>
        </p:spPr>
        <p:txBody>
          <a:bodyPr vert="horz" lIns="91433" tIns="45716" rIns="91433" bIns="45716" rtlCol="0" anchor="b"/>
          <a:lstStyle>
            <a:lvl1pPr algn="r">
              <a:defRPr sz="1200"/>
            </a:lvl1pPr>
          </a:lstStyle>
          <a:p>
            <a:fld id="{698449B1-331A-4382-BF2C-DB4A2C26E3B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698449B1-331A-4382-BF2C-DB4A2C26E3B9}" type="slidenum">
              <a:rPr kumimoji="1" lang="ja-JP" altLang="en-US" smtClean="0"/>
              <a:pPr/>
              <a:t>1</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2054253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2219678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1659434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0597" y="3441277"/>
            <a:ext cx="2907903"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68040" y="3441277"/>
            <a:ext cx="2907904"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2367834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1538246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2395831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163515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038792" y="400474"/>
            <a:ext cx="4344988" cy="85845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0" y="2104814"/>
            <a:ext cx="2557066" cy="68802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3784147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7"/>
            <a:ext cx="4663440" cy="6035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824776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231060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0598" y="591397"/>
            <a:ext cx="4330144" cy="125869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5070A-F95F-0F43-AF45-AEA06A9C5042}" type="datetimeFigureOut">
              <a:rPr lang="en-US" smtClean="0"/>
              <a:pPr/>
              <a:t>7/1/2013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2214268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88620" y="2346961"/>
            <a:ext cx="6995160" cy="66380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7F85070A-F95F-0F43-AF45-AEA06A9C5042}" type="datetimeFigureOut">
              <a:rPr lang="en-US" smtClean="0"/>
              <a:pPr/>
              <a:t>7/1/2013</a:t>
            </a:fld>
            <a:endParaRPr lang="en-US" dirty="0"/>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D1A3590E-3ED4-D64E-92B0-1ECD9AAD689C}" type="slidenum">
              <a:rPr lang="en-US" smtClean="0"/>
              <a:pPr/>
              <a:t>&lt;#&gt;</a:t>
            </a:fld>
            <a:endParaRPr lang="en-US" dirty="0"/>
          </a:p>
        </p:txBody>
      </p:sp>
    </p:spTree>
    <p:extLst>
      <p:ext uri="{BB962C8B-B14F-4D97-AF65-F5344CB8AC3E}">
        <p14:creationId xmlns:p14="http://schemas.microsoft.com/office/powerpoint/2010/main" xmlns="" val="1402186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0" y="9410395"/>
            <a:ext cx="77724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3" name="Picture 12" descr="LillyLogoRed.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63085" y="9477819"/>
            <a:ext cx="713525" cy="387849"/>
          </a:xfrm>
          <a:prstGeom prst="rect">
            <a:avLst/>
          </a:prstGeom>
        </p:spPr>
      </p:pic>
      <p:pic>
        <p:nvPicPr>
          <p:cNvPr id="3" name="Picture 2" descr="PrintHeader_Red.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7772400" cy="1286256"/>
          </a:xfrm>
          <a:prstGeom prst="rect">
            <a:avLst/>
          </a:prstGeom>
          <a:effectLst>
            <a:outerShdw blurRad="50800" dist="38100" dir="5400000" algn="t" rotWithShape="0">
              <a:prstClr val="black">
                <a:alpha val="40000"/>
              </a:prstClr>
            </a:outerShdw>
          </a:effectLst>
        </p:spPr>
      </p:pic>
      <p:cxnSp>
        <p:nvCxnSpPr>
          <p:cNvPr id="12" name="Straight Connector 10"/>
          <p:cNvCxnSpPr/>
          <p:nvPr/>
        </p:nvCxnSpPr>
        <p:spPr>
          <a:xfrm>
            <a:off x="257599" y="3681619"/>
            <a:ext cx="2870730" cy="0"/>
          </a:xfrm>
          <a:prstGeom prst="line">
            <a:avLst/>
          </a:prstGeom>
          <a:ln w="635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テキスト ボックス 13"/>
          <p:cNvSpPr txBox="1"/>
          <p:nvPr/>
        </p:nvSpPr>
        <p:spPr>
          <a:xfrm>
            <a:off x="3113311" y="3522885"/>
            <a:ext cx="1545778" cy="338554"/>
          </a:xfrm>
          <a:prstGeom prst="rect">
            <a:avLst/>
          </a:prstGeom>
          <a:noFill/>
        </p:spPr>
        <p:txBody>
          <a:bodyPr wrap="square" rtlCol="0">
            <a:spAutoFit/>
          </a:bodyPr>
          <a:lstStyle/>
          <a:p>
            <a:pPr algn="ctr"/>
            <a:r>
              <a:rPr lang="en-US" altLang="ja-JP" sz="1600" b="1" spc="-150" dirty="0" smtClean="0">
                <a:solidFill>
                  <a:schemeClr val="bg1">
                    <a:lumMod val="65000"/>
                  </a:schemeClr>
                </a:solidFill>
                <a:latin typeface="Century Gothic" pitchFamily="34" charset="0"/>
                <a:ea typeface="+mj-ea"/>
              </a:rPr>
              <a:t>PROGRAM</a:t>
            </a:r>
          </a:p>
        </p:txBody>
      </p:sp>
      <p:cxnSp>
        <p:nvCxnSpPr>
          <p:cNvPr id="15" name="Straight Connector 10"/>
          <p:cNvCxnSpPr/>
          <p:nvPr/>
        </p:nvCxnSpPr>
        <p:spPr>
          <a:xfrm>
            <a:off x="4668175" y="3683891"/>
            <a:ext cx="2870730" cy="0"/>
          </a:xfrm>
          <a:prstGeom prst="line">
            <a:avLst/>
          </a:prstGeom>
          <a:ln w="635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Text Box 52"/>
          <p:cNvSpPr txBox="1">
            <a:spLocks noChangeArrowheads="1"/>
          </p:cNvSpPr>
          <p:nvPr/>
        </p:nvSpPr>
        <p:spPr bwMode="auto">
          <a:xfrm>
            <a:off x="2099144" y="3974744"/>
            <a:ext cx="1969895" cy="307777"/>
          </a:xfrm>
          <a:prstGeom prst="rect">
            <a:avLst/>
          </a:prstGeom>
          <a:noFill/>
          <a:ln w="9525">
            <a:noFill/>
            <a:miter lim="800000"/>
            <a:headEnd/>
            <a:tailEnd/>
          </a:ln>
        </p:spPr>
        <p:txBody>
          <a:bodyPr wrap="square">
            <a:spAutoFit/>
          </a:bodyPr>
          <a:lstStyle/>
          <a:p>
            <a:pPr>
              <a:spcBef>
                <a:spcPct val="50000"/>
              </a:spcBef>
            </a:pP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19:15</a:t>
            </a:r>
            <a:r>
              <a:rPr lang="ja-JP" altLang="en-US"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a:t>
            </a: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19:30</a:t>
            </a:r>
            <a:endParaRPr lang="en-US" altLang="ja-JP" sz="1400" b="1" dirty="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endParaRPr>
          </a:p>
        </p:txBody>
      </p:sp>
      <p:sp>
        <p:nvSpPr>
          <p:cNvPr id="22" name="テキスト ボックス 21"/>
          <p:cNvSpPr txBox="1"/>
          <p:nvPr/>
        </p:nvSpPr>
        <p:spPr>
          <a:xfrm>
            <a:off x="0" y="5288511"/>
            <a:ext cx="7759567" cy="707886"/>
          </a:xfrm>
          <a:prstGeom prst="rect">
            <a:avLst/>
          </a:prstGeom>
          <a:noFill/>
        </p:spPr>
        <p:txBody>
          <a:bodyPr wrap="square" rtlCol="0">
            <a:spAutoFit/>
          </a:bodyPr>
          <a:lstStyle/>
          <a:p>
            <a:r>
              <a:rPr lang="ja-JP" altLang="en-US" sz="2000" spc="-150" dirty="0" smtClean="0">
                <a:latin typeface="HGP創英角ｺﾞｼｯｸUB" pitchFamily="50" charset="-128"/>
                <a:ea typeface="HGP創英角ｺﾞｼｯｸUB" pitchFamily="50" charset="-128"/>
              </a:rPr>
              <a:t>　　　　　　　　　　　　　</a:t>
            </a:r>
            <a:r>
              <a:rPr lang="en-US" altLang="ja-JP" sz="2000" spc="-150" dirty="0" smtClean="0">
                <a:latin typeface="HGP創英角ｺﾞｼｯｸUB" pitchFamily="50" charset="-128"/>
                <a:ea typeface="HGP創英角ｺﾞｼｯｸUB" pitchFamily="50" charset="-128"/>
              </a:rPr>
              <a:t>『</a:t>
            </a:r>
            <a:r>
              <a:rPr lang="ja-JP" altLang="en-US" sz="2000" spc="-150" dirty="0" smtClean="0">
                <a:latin typeface="HGP創英角ｺﾞｼｯｸUB" pitchFamily="50" charset="-128"/>
                <a:ea typeface="HGP創英角ｺﾞｼｯｸUB" pitchFamily="50" charset="-128"/>
              </a:rPr>
              <a:t>デュロキセチンに</a:t>
            </a:r>
            <a:r>
              <a:rPr lang="ja-JP" altLang="en-US" sz="2000" spc="-150" dirty="0" smtClean="0">
                <a:latin typeface="HGP創英角ｺﾞｼｯｸUB" pitchFamily="50" charset="-128"/>
                <a:ea typeface="HGP創英角ｺﾞｼｯｸUB" pitchFamily="50" charset="-128"/>
              </a:rPr>
              <a:t>よる</a:t>
            </a:r>
            <a:r>
              <a:rPr lang="ja-JP" altLang="en-US" sz="2000" spc="-150" dirty="0" smtClean="0">
                <a:latin typeface="HGP創英角ｺﾞｼｯｸUB" pitchFamily="50" charset="-128"/>
                <a:ea typeface="HGP創英角ｺﾞｼｯｸUB" pitchFamily="50" charset="-128"/>
              </a:rPr>
              <a:t>うつ病・うつ状態の治療</a:t>
            </a:r>
            <a:endParaRPr lang="en-US" altLang="ja-JP" sz="2000" spc="-150" dirty="0" smtClean="0">
              <a:latin typeface="HGP創英角ｺﾞｼｯｸUB" pitchFamily="50" charset="-128"/>
              <a:ea typeface="HGP創英角ｺﾞｼｯｸUB" pitchFamily="50" charset="-128"/>
            </a:endParaRPr>
          </a:p>
          <a:p>
            <a:r>
              <a:rPr lang="ja-JP" altLang="en-US" sz="2000" spc="-150" dirty="0" smtClean="0">
                <a:latin typeface="HGP創英角ｺﾞｼｯｸUB" pitchFamily="50" charset="-128"/>
                <a:ea typeface="HGP創英角ｺﾞｼｯｸUB" pitchFamily="50" charset="-128"/>
              </a:rPr>
              <a:t>　　　　　　　　　　　　　　　　　　　　～</a:t>
            </a:r>
            <a:r>
              <a:rPr lang="en-US" altLang="ja-JP" sz="2000" spc="-150" dirty="0" smtClean="0">
                <a:latin typeface="HGP創英角ｺﾞｼｯｸUB" pitchFamily="50" charset="-128"/>
                <a:ea typeface="HGP創英角ｺﾞｼｯｸUB" pitchFamily="50" charset="-128"/>
              </a:rPr>
              <a:t>1</a:t>
            </a:r>
            <a:r>
              <a:rPr lang="ja-JP" altLang="en-US" sz="2000" spc="-150" dirty="0" smtClean="0">
                <a:latin typeface="HGP創英角ｺﾞｼｯｸUB" pitchFamily="50" charset="-128"/>
                <a:ea typeface="HGP創英角ｺﾞｼｯｸUB" pitchFamily="50" charset="-128"/>
              </a:rPr>
              <a:t>ｓｔチョイスの薬剤として必要なこと～</a:t>
            </a:r>
            <a:r>
              <a:rPr lang="en-US" altLang="ja-JP" sz="2000" spc="-150" dirty="0" smtClean="0">
                <a:latin typeface="HGP創英角ｺﾞｼｯｸUB" pitchFamily="50" charset="-128"/>
                <a:ea typeface="HGP創英角ｺﾞｼｯｸUB" pitchFamily="50" charset="-128"/>
              </a:rPr>
              <a:t>』</a:t>
            </a:r>
          </a:p>
        </p:txBody>
      </p:sp>
      <p:sp>
        <p:nvSpPr>
          <p:cNvPr id="23" name="テキスト ボックス 22"/>
          <p:cNvSpPr txBox="1"/>
          <p:nvPr/>
        </p:nvSpPr>
        <p:spPr>
          <a:xfrm>
            <a:off x="-7629" y="7162883"/>
            <a:ext cx="7759567" cy="477054"/>
          </a:xfrm>
          <a:prstGeom prst="rect">
            <a:avLst/>
          </a:prstGeom>
          <a:noFill/>
        </p:spPr>
        <p:txBody>
          <a:bodyPr wrap="square" rtlCol="0">
            <a:spAutoFit/>
          </a:bodyPr>
          <a:lstStyle/>
          <a:p>
            <a:pPr algn="ctr"/>
            <a:r>
              <a:rPr lang="en-US" altLang="ja-JP" sz="2500" spc="-150" dirty="0" smtClean="0">
                <a:latin typeface="HGP創英角ｺﾞｼｯｸUB" pitchFamily="50" charset="-128"/>
                <a:ea typeface="HGP創英角ｺﾞｼｯｸUB" pitchFamily="50" charset="-128"/>
              </a:rPr>
              <a:t>『</a:t>
            </a:r>
            <a:r>
              <a:rPr lang="ja-JP" altLang="en-US" sz="2500" spc="-150" dirty="0" smtClean="0">
                <a:latin typeface="HGP創英角ｺﾞｼｯｸUB" pitchFamily="50" charset="-128"/>
                <a:ea typeface="HGP創英角ｺﾞｼｯｸUB" pitchFamily="50" charset="-128"/>
              </a:rPr>
              <a:t>私が行っている成人期ＡＤＨＤの診断と支援</a:t>
            </a:r>
            <a:r>
              <a:rPr lang="en-US" altLang="ja-JP" sz="2500" spc="-150" dirty="0" smtClean="0">
                <a:latin typeface="HGP創英角ｺﾞｼｯｸUB" pitchFamily="50" charset="-128"/>
                <a:ea typeface="HGP創英角ｺﾞｼｯｸUB" pitchFamily="50" charset="-128"/>
              </a:rPr>
              <a:t>』</a:t>
            </a:r>
          </a:p>
        </p:txBody>
      </p:sp>
      <p:sp>
        <p:nvSpPr>
          <p:cNvPr id="25" name="Text Box 52"/>
          <p:cNvSpPr txBox="1">
            <a:spLocks noChangeArrowheads="1"/>
          </p:cNvSpPr>
          <p:nvPr/>
        </p:nvSpPr>
        <p:spPr bwMode="auto">
          <a:xfrm>
            <a:off x="2105346" y="4925102"/>
            <a:ext cx="1969895" cy="307777"/>
          </a:xfrm>
          <a:prstGeom prst="rect">
            <a:avLst/>
          </a:prstGeom>
          <a:noFill/>
          <a:ln w="9525">
            <a:noFill/>
            <a:miter lim="800000"/>
            <a:headEnd/>
            <a:tailEnd/>
          </a:ln>
        </p:spPr>
        <p:txBody>
          <a:bodyPr wrap="square">
            <a:spAutoFit/>
          </a:bodyPr>
          <a:lstStyle/>
          <a:p>
            <a:pPr>
              <a:spcBef>
                <a:spcPct val="50000"/>
              </a:spcBef>
            </a:pP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19:30</a:t>
            </a:r>
            <a:r>
              <a:rPr lang="ja-JP" altLang="en-US"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a:t>
            </a: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20:00</a:t>
            </a:r>
            <a:endParaRPr lang="en-US" altLang="ja-JP" sz="1400" b="1" dirty="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endParaRPr>
          </a:p>
        </p:txBody>
      </p:sp>
      <p:sp>
        <p:nvSpPr>
          <p:cNvPr id="26" name="Text Box 52"/>
          <p:cNvSpPr txBox="1">
            <a:spLocks noChangeArrowheads="1"/>
          </p:cNvSpPr>
          <p:nvPr/>
        </p:nvSpPr>
        <p:spPr bwMode="auto">
          <a:xfrm>
            <a:off x="1854177" y="1376771"/>
            <a:ext cx="5197664" cy="646331"/>
          </a:xfrm>
          <a:prstGeom prst="rect">
            <a:avLst/>
          </a:prstGeom>
          <a:noFill/>
          <a:ln w="9525">
            <a:noFill/>
            <a:miter lim="800000"/>
            <a:headEnd/>
            <a:tailEnd/>
          </a:ln>
        </p:spPr>
        <p:txBody>
          <a:bodyPr wrap="square">
            <a:spAutoFit/>
          </a:bodyPr>
          <a:lstStyle/>
          <a:p>
            <a:pPr>
              <a:spcBef>
                <a:spcPct val="50000"/>
              </a:spcBef>
            </a:pPr>
            <a:r>
              <a:rPr lang="en-US" altLang="ja-JP" sz="20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2013</a:t>
            </a:r>
            <a:r>
              <a:rPr lang="ja-JP" altLang="en-US" sz="20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年</a:t>
            </a:r>
            <a:r>
              <a:rPr lang="en-US" altLang="ja-JP" sz="36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7</a:t>
            </a:r>
            <a:r>
              <a:rPr lang="ja-JP" altLang="en-US" sz="20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月</a:t>
            </a:r>
            <a:r>
              <a:rPr lang="en-US" altLang="ja-JP" sz="36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11</a:t>
            </a:r>
            <a:r>
              <a:rPr lang="ja-JP" altLang="en-US" sz="20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日（木）</a:t>
            </a:r>
            <a:r>
              <a:rPr lang="en-US" altLang="ja-JP"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19:15</a:t>
            </a:r>
            <a:r>
              <a:rPr lang="ja-JP" altLang="en-US"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a:t>
            </a:r>
            <a:r>
              <a:rPr lang="en-US" altLang="ja-JP"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21:00</a:t>
            </a:r>
            <a:endParaRPr lang="en-US" altLang="ja-JP" sz="2000" b="1" dirty="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endParaRPr>
          </a:p>
        </p:txBody>
      </p:sp>
      <p:sp>
        <p:nvSpPr>
          <p:cNvPr id="32" name="正方形/長方形 31"/>
          <p:cNvSpPr/>
          <p:nvPr/>
        </p:nvSpPr>
        <p:spPr>
          <a:xfrm>
            <a:off x="1153645" y="2242685"/>
            <a:ext cx="504056" cy="504056"/>
          </a:xfrm>
          <a:prstGeom prst="rect">
            <a:avLst/>
          </a:prstGeom>
          <a:gradFill flip="none" rotWithShape="1">
            <a:gsLst>
              <a:gs pos="0">
                <a:srgbClr val="F10F0F"/>
              </a:gs>
              <a:gs pos="50000">
                <a:srgbClr val="FF0000"/>
              </a:gs>
              <a:gs pos="100000">
                <a:sysClr val="window" lastClr="FFFFFF"/>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6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endParaRPr>
          </a:p>
        </p:txBody>
      </p:sp>
      <p:sp>
        <p:nvSpPr>
          <p:cNvPr id="33" name="正方形/長方形 32"/>
          <p:cNvSpPr/>
          <p:nvPr/>
        </p:nvSpPr>
        <p:spPr>
          <a:xfrm>
            <a:off x="1081637" y="2170677"/>
            <a:ext cx="504056" cy="504056"/>
          </a:xfrm>
          <a:prstGeom prst="rect">
            <a:avLst/>
          </a:prstGeom>
          <a:gradFill flip="none" rotWithShape="1">
            <a:gsLst>
              <a:gs pos="0">
                <a:srgbClr val="F10F0F"/>
              </a:gs>
              <a:gs pos="50000">
                <a:srgbClr val="FF0000"/>
              </a:gs>
              <a:gs pos="100000">
                <a:sysClr val="window" lastClr="FFFFFF"/>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rPr>
              <a:t>会場</a:t>
            </a:r>
            <a:endParaRPr kumimoji="1" lang="ja-JP" altLang="en-US" sz="16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HGP創英角ｺﾞｼｯｸUB" pitchFamily="50" charset="-128"/>
              <a:ea typeface="HGP創英角ｺﾞｼｯｸUB" pitchFamily="50" charset="-128"/>
              <a:cs typeface="+mn-cs"/>
            </a:endParaRPr>
          </a:p>
        </p:txBody>
      </p:sp>
      <p:sp>
        <p:nvSpPr>
          <p:cNvPr id="34" name="正方形/長方形 33"/>
          <p:cNvSpPr/>
          <p:nvPr/>
        </p:nvSpPr>
        <p:spPr>
          <a:xfrm>
            <a:off x="1142145" y="1504585"/>
            <a:ext cx="504056" cy="504056"/>
          </a:xfrm>
          <a:prstGeom prst="rect">
            <a:avLst/>
          </a:prstGeom>
          <a:gradFill flip="none" rotWithShape="1">
            <a:gsLst>
              <a:gs pos="0">
                <a:srgbClr val="F10F0F"/>
              </a:gs>
              <a:gs pos="50000">
                <a:srgbClr val="FF0000"/>
              </a:gs>
              <a:gs pos="100000">
                <a:schemeClr val="bg1"/>
              </a:gs>
            </a:gsLst>
            <a:lin ang="2700000" scaled="1"/>
            <a:tileRect/>
          </a:gra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dirty="0">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35" name="正方形/長方形 34"/>
          <p:cNvSpPr/>
          <p:nvPr/>
        </p:nvSpPr>
        <p:spPr>
          <a:xfrm>
            <a:off x="1070137" y="1432577"/>
            <a:ext cx="504056" cy="504056"/>
          </a:xfrm>
          <a:prstGeom prst="rect">
            <a:avLst/>
          </a:prstGeom>
          <a:gradFill flip="none" rotWithShape="1">
            <a:gsLst>
              <a:gs pos="0">
                <a:srgbClr val="F10F0F"/>
              </a:gs>
              <a:gs pos="50000">
                <a:srgbClr val="FF0000"/>
              </a:gs>
              <a:gs pos="100000">
                <a:schemeClr val="bg1"/>
              </a:gs>
            </a:gsLst>
            <a:lin ang="2700000" scaled="1"/>
            <a:tileRect/>
          </a:gra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60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日時</a:t>
            </a:r>
            <a:endParaRPr kumimoji="1" lang="ja-JP" altLang="en-US" sz="1600" dirty="0">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36" name="正方形/長方形 35"/>
          <p:cNvSpPr/>
          <p:nvPr/>
        </p:nvSpPr>
        <p:spPr>
          <a:xfrm>
            <a:off x="1187795" y="2891360"/>
            <a:ext cx="504056" cy="504056"/>
          </a:xfrm>
          <a:prstGeom prst="rect">
            <a:avLst/>
          </a:prstGeom>
          <a:gradFill flip="none" rotWithShape="1">
            <a:gsLst>
              <a:gs pos="0">
                <a:srgbClr val="F10F0F"/>
              </a:gs>
              <a:gs pos="50000">
                <a:srgbClr val="FF0000"/>
              </a:gs>
              <a:gs pos="100000">
                <a:schemeClr val="bg1"/>
              </a:gs>
            </a:gsLst>
            <a:lin ang="2700000" scaled="1"/>
            <a:tileRect/>
          </a:gra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dirty="0">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37" name="正方形/長方形 36"/>
          <p:cNvSpPr/>
          <p:nvPr/>
        </p:nvSpPr>
        <p:spPr>
          <a:xfrm>
            <a:off x="1115787" y="2905077"/>
            <a:ext cx="504056" cy="504056"/>
          </a:xfrm>
          <a:prstGeom prst="rect">
            <a:avLst/>
          </a:prstGeom>
          <a:gradFill flip="none" rotWithShape="1">
            <a:gsLst>
              <a:gs pos="0">
                <a:srgbClr val="F10F0F"/>
              </a:gs>
              <a:gs pos="50000">
                <a:srgbClr val="FF0000"/>
              </a:gs>
              <a:gs pos="100000">
                <a:schemeClr val="bg1"/>
              </a:gs>
            </a:gsLst>
            <a:lin ang="2700000" scaled="1"/>
            <a:tileRect/>
          </a:gra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60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座長</a:t>
            </a:r>
            <a:endParaRPr kumimoji="1" lang="ja-JP" altLang="en-US" sz="1600" dirty="0">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38" name="テキスト ボックス 37"/>
          <p:cNvSpPr txBox="1"/>
          <p:nvPr/>
        </p:nvSpPr>
        <p:spPr>
          <a:xfrm>
            <a:off x="1975097" y="2837166"/>
            <a:ext cx="4159934" cy="646331"/>
          </a:xfrm>
          <a:prstGeom prst="rect">
            <a:avLst/>
          </a:prstGeom>
          <a:noFill/>
        </p:spPr>
        <p:txBody>
          <a:bodyPr wrap="square" rtlCol="0">
            <a:spAutoFit/>
          </a:bodyPr>
          <a:lstStyle/>
          <a:p>
            <a:r>
              <a:rPr lang="ja-JP" altLang="en-US" sz="1400" b="1" spc="-150" dirty="0" smtClean="0">
                <a:effectLst>
                  <a:outerShdw blurRad="38100" dist="38100" dir="2700000" algn="tl">
                    <a:srgbClr val="000000">
                      <a:alpha val="43137"/>
                    </a:srgbClr>
                  </a:outerShdw>
                </a:effectLst>
                <a:latin typeface="+mn-ea"/>
              </a:rPr>
              <a:t>さとうク</a:t>
            </a:r>
            <a:r>
              <a:rPr kumimoji="1" lang="ja-JP" altLang="en-US" sz="1400" b="1" spc="-150" dirty="0" smtClean="0">
                <a:effectLst>
                  <a:outerShdw blurRad="38100" dist="38100" dir="2700000" algn="tl">
                    <a:srgbClr val="000000">
                      <a:alpha val="43137"/>
                    </a:srgbClr>
                  </a:outerShdw>
                </a:effectLst>
                <a:latin typeface="+mn-ea"/>
              </a:rPr>
              <a:t>リニック</a:t>
            </a:r>
            <a:endParaRPr kumimoji="1" lang="en-US" altLang="ja-JP" sz="1400" b="1" spc="-150" dirty="0" smtClean="0">
              <a:effectLst>
                <a:outerShdw blurRad="38100" dist="38100" dir="2700000" algn="tl">
                  <a:srgbClr val="000000">
                    <a:alpha val="43137"/>
                  </a:srgbClr>
                </a:outerShdw>
              </a:effectLst>
              <a:latin typeface="+mn-ea"/>
            </a:endParaRPr>
          </a:p>
          <a:p>
            <a:r>
              <a:rPr lang="ja-JP" altLang="en-US" spc="-15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院長　</a:t>
            </a:r>
            <a:r>
              <a:rPr lang="ja-JP" altLang="en-US" sz="2200" spc="-15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佐藤　俊樹 </a:t>
            </a:r>
            <a:r>
              <a:rPr lang="ja-JP" altLang="en-US" spc="-150" dirty="0" smtClean="0">
                <a:effectLst>
                  <a:outerShdw blurRad="38100" dist="38100" dir="2700000" algn="tl">
                    <a:srgbClr val="000000">
                      <a:alpha val="43137"/>
                    </a:srgbClr>
                  </a:outerShdw>
                </a:effectLst>
                <a:latin typeface="HGP創英角ｺﾞｼｯｸUB" pitchFamily="50" charset="-128"/>
                <a:ea typeface="HGP創英角ｺﾞｼｯｸUB" pitchFamily="50" charset="-128"/>
              </a:rPr>
              <a:t>先生</a:t>
            </a:r>
          </a:p>
        </p:txBody>
      </p:sp>
      <p:sp>
        <p:nvSpPr>
          <p:cNvPr id="39" name="テキスト ボックス 38"/>
          <p:cNvSpPr txBox="1"/>
          <p:nvPr/>
        </p:nvSpPr>
        <p:spPr>
          <a:xfrm>
            <a:off x="1911202" y="2042123"/>
            <a:ext cx="4880014" cy="815608"/>
          </a:xfrm>
          <a:prstGeom prst="rect">
            <a:avLst/>
          </a:prstGeom>
          <a:noFill/>
        </p:spPr>
        <p:txBody>
          <a:bodyPr wrap="square" rtlCol="0">
            <a:spAutoFit/>
          </a:bodyPr>
          <a:lstStyle/>
          <a:p>
            <a:r>
              <a:rPr lang="ja-JP" altLang="en-US" sz="1900" spc="-150" dirty="0" smtClean="0">
                <a:ln w="3175" cmpd="sng">
                  <a:noFill/>
                </a:ln>
                <a:effectLst>
                  <a:glow rad="38100">
                    <a:schemeClr val="bg1">
                      <a:alpha val="75000"/>
                    </a:schemeClr>
                  </a:glow>
                  <a:outerShdw blurRad="38100" dist="38100" dir="2700000" algn="tl">
                    <a:srgbClr val="000000">
                      <a:alpha val="43137"/>
                    </a:srgbClr>
                  </a:outerShdw>
                </a:effectLst>
                <a:latin typeface="HGP創英角ｺﾞｼｯｸUB" pitchFamily="50" charset="-128"/>
                <a:ea typeface="HGP創英角ｺﾞｼｯｸUB" pitchFamily="50" charset="-128"/>
              </a:rPr>
              <a:t>岡山プラザホテル　２階　「吉備の間」</a:t>
            </a:r>
            <a:endParaRPr lang="en-US" altLang="ja-JP" sz="1900" spc="-150" dirty="0" smtClean="0">
              <a:ln w="3175" cmpd="sng">
                <a:noFill/>
              </a:ln>
              <a:effectLst>
                <a:glow rad="38100">
                  <a:schemeClr val="bg1">
                    <a:alpha val="75000"/>
                  </a:schemeClr>
                </a:glow>
                <a:outerShdw blurRad="38100" dist="38100" dir="2700000" algn="tl">
                  <a:srgbClr val="000000">
                    <a:alpha val="43137"/>
                  </a:srgbClr>
                </a:outerShdw>
              </a:effectLst>
              <a:latin typeface="HGP創英角ｺﾞｼｯｸUB" pitchFamily="50" charset="-128"/>
              <a:ea typeface="HGP創英角ｺﾞｼｯｸUB" pitchFamily="50" charset="-128"/>
            </a:endParaRPr>
          </a:p>
          <a:p>
            <a:r>
              <a:rPr lang="ja-JP" altLang="en-US" sz="1400" b="1" spc="-150" dirty="0" smtClean="0">
                <a:ln w="3175" cmpd="sng">
                  <a:noFill/>
                </a:ln>
                <a:effectLst>
                  <a:glow rad="38100">
                    <a:schemeClr val="bg1">
                      <a:alpha val="75000"/>
                    </a:schemeClr>
                  </a:glow>
                </a:effectLst>
                <a:latin typeface="+mn-ea"/>
              </a:rPr>
              <a:t>〒</a:t>
            </a:r>
            <a:r>
              <a:rPr lang="en-US" altLang="ja-JP" sz="1400" b="1" spc="-150" dirty="0" smtClean="0">
                <a:ln w="3175" cmpd="sng">
                  <a:noFill/>
                </a:ln>
                <a:effectLst>
                  <a:glow rad="38100">
                    <a:schemeClr val="bg1">
                      <a:alpha val="75000"/>
                    </a:schemeClr>
                  </a:glow>
                </a:effectLst>
                <a:latin typeface="+mn-ea"/>
              </a:rPr>
              <a:t>703-8256</a:t>
            </a:r>
            <a:r>
              <a:rPr lang="ja-JP" altLang="en-US" sz="1400" b="1" spc="-150" dirty="0" smtClean="0">
                <a:ln w="3175" cmpd="sng">
                  <a:noFill/>
                </a:ln>
                <a:effectLst>
                  <a:glow rad="38100">
                    <a:schemeClr val="bg1">
                      <a:alpha val="75000"/>
                    </a:schemeClr>
                  </a:glow>
                </a:effectLst>
                <a:latin typeface="+mn-ea"/>
              </a:rPr>
              <a:t>　岡山市中区浜２丁目３－１２</a:t>
            </a:r>
            <a:r>
              <a:rPr lang="en-US" altLang="ja-JP" sz="1400" b="1" spc="-150" dirty="0" smtClean="0">
                <a:ln w="3175" cmpd="sng">
                  <a:noFill/>
                </a:ln>
                <a:effectLst>
                  <a:glow rad="38100">
                    <a:schemeClr val="bg1">
                      <a:alpha val="75000"/>
                    </a:schemeClr>
                  </a:glow>
                </a:effectLst>
                <a:latin typeface="+mn-ea"/>
              </a:rPr>
              <a:t>  </a:t>
            </a:r>
          </a:p>
          <a:p>
            <a:r>
              <a:rPr lang="en-US" altLang="ja-JP" sz="1400" b="1" spc="-150" dirty="0" smtClean="0">
                <a:ln w="3175" cmpd="sng">
                  <a:noFill/>
                </a:ln>
                <a:effectLst>
                  <a:glow rad="38100">
                    <a:schemeClr val="bg1">
                      <a:alpha val="75000"/>
                    </a:schemeClr>
                  </a:glow>
                </a:effectLst>
                <a:latin typeface="+mn-ea"/>
              </a:rPr>
              <a:t>Tel.</a:t>
            </a:r>
            <a:r>
              <a:rPr lang="ja-JP" altLang="en-US" sz="1400" b="1" spc="-150" dirty="0" smtClean="0">
                <a:ln w="3175" cmpd="sng">
                  <a:noFill/>
                </a:ln>
                <a:effectLst>
                  <a:glow rad="38100">
                    <a:schemeClr val="bg1">
                      <a:alpha val="75000"/>
                    </a:schemeClr>
                  </a:glow>
                </a:effectLst>
                <a:latin typeface="+mn-ea"/>
              </a:rPr>
              <a:t>　</a:t>
            </a:r>
            <a:r>
              <a:rPr lang="en-US" altLang="ja-JP" sz="1400" b="1" spc="-150" dirty="0" smtClean="0">
                <a:ln w="3175" cmpd="sng">
                  <a:noFill/>
                </a:ln>
                <a:effectLst>
                  <a:glow rad="38100">
                    <a:schemeClr val="bg1">
                      <a:alpha val="75000"/>
                    </a:schemeClr>
                  </a:glow>
                </a:effectLst>
                <a:latin typeface="+mn-ea"/>
              </a:rPr>
              <a:t>086-272-1201</a:t>
            </a:r>
            <a:endParaRPr lang="en-US" altLang="ja-JP" sz="1400" b="1" spc="-150" dirty="0" smtClean="0">
              <a:latin typeface="+mn-ea"/>
            </a:endParaRPr>
          </a:p>
        </p:txBody>
      </p:sp>
      <p:sp>
        <p:nvSpPr>
          <p:cNvPr id="40" name="正方形/長方形 39"/>
          <p:cNvSpPr/>
          <p:nvPr/>
        </p:nvSpPr>
        <p:spPr>
          <a:xfrm>
            <a:off x="723899" y="3918332"/>
            <a:ext cx="1181100" cy="402290"/>
          </a:xfrm>
          <a:prstGeom prst="rect">
            <a:avLst/>
          </a:prstGeom>
          <a:gradFill flip="none" rotWithShape="1">
            <a:gsLst>
              <a:gs pos="0">
                <a:srgbClr val="F10F0F"/>
              </a:gs>
              <a:gs pos="50000">
                <a:srgbClr val="FF0000"/>
              </a:gs>
              <a:gs pos="100000">
                <a:sysClr val="window" lastClr="FFFFFF"/>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rtlCol="0" anchor="ctr"/>
          <a:lstStyle/>
          <a:p>
            <a:pPr lvl="0" algn="ctr" defTabSz="914400"/>
            <a:r>
              <a:rPr kumimoji="1" lang="ja-JP" altLang="en-US" sz="1600" kern="0" dirty="0" smtClean="0">
                <a:solidFill>
                  <a:sysClr val="window" lastClr="FFFFFF"/>
                </a:solidFill>
                <a:effectLst>
                  <a:outerShdw blurRad="38100" dist="38100" dir="2700000" algn="tl">
                    <a:srgbClr val="000000">
                      <a:alpha val="43137"/>
                    </a:srgbClr>
                  </a:outerShdw>
                </a:effectLst>
                <a:latin typeface="HGP創英角ｺﾞｼｯｸUB" pitchFamily="50" charset="-128"/>
                <a:ea typeface="小塚ゴシック Pro B"/>
              </a:rPr>
              <a:t>製品説明</a:t>
            </a:r>
            <a:endParaRPr kumimoji="1" lang="ja-JP" altLang="en-US" sz="16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HGP創英角ｺﾞｼｯｸUB" pitchFamily="50" charset="-128"/>
              <a:ea typeface="小塚ゴシック Pro B"/>
            </a:endParaRPr>
          </a:p>
        </p:txBody>
      </p:sp>
      <p:sp>
        <p:nvSpPr>
          <p:cNvPr id="42" name="正方形/長方形 41"/>
          <p:cNvSpPr/>
          <p:nvPr/>
        </p:nvSpPr>
        <p:spPr>
          <a:xfrm>
            <a:off x="2910972" y="6127085"/>
            <a:ext cx="670962" cy="376229"/>
          </a:xfrm>
          <a:prstGeom prst="rect">
            <a:avLst/>
          </a:prstGeom>
          <a:solidFill>
            <a:schemeClr val="bg1"/>
          </a:solidFill>
          <a:ln>
            <a:solidFill>
              <a:schemeClr val="accent5">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nchorCtr="1"/>
          <a:lstStyle/>
          <a:p>
            <a:pPr algn="ctr"/>
            <a:r>
              <a:rPr kumimoji="1" lang="ja-JP" altLang="en-US" sz="1600" dirty="0" smtClean="0">
                <a:solidFill>
                  <a:schemeClr val="accent5">
                    <a:lumMod val="50000"/>
                  </a:schemeClr>
                </a:solidFill>
                <a:effectLst>
                  <a:outerShdw blurRad="38100" dist="38100" dir="2700000" algn="tl">
                    <a:srgbClr val="000000">
                      <a:alpha val="43137"/>
                    </a:srgbClr>
                  </a:outerShdw>
                </a:effectLst>
                <a:latin typeface="HGP創英角ｺﾞｼｯｸUB" pitchFamily="50" charset="-128"/>
                <a:ea typeface="HGP創英角ｺﾞｼｯｸUB" pitchFamily="50" charset="-128"/>
              </a:rPr>
              <a:t>演者</a:t>
            </a:r>
            <a:endParaRPr kumimoji="1" lang="ja-JP" altLang="en-US" sz="1600" dirty="0">
              <a:solidFill>
                <a:schemeClr val="accent5">
                  <a:lumMod val="50000"/>
                </a:schemeClr>
              </a:solidFill>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44" name="正方形/長方形 43"/>
          <p:cNvSpPr/>
          <p:nvPr/>
        </p:nvSpPr>
        <p:spPr>
          <a:xfrm>
            <a:off x="2918858" y="7957693"/>
            <a:ext cx="670962" cy="376229"/>
          </a:xfrm>
          <a:prstGeom prst="rect">
            <a:avLst/>
          </a:prstGeom>
          <a:solidFill>
            <a:schemeClr val="bg1"/>
          </a:solidFill>
          <a:ln>
            <a:solidFill>
              <a:schemeClr val="accent5">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nchorCtr="1"/>
          <a:lstStyle/>
          <a:p>
            <a:pPr algn="ctr"/>
            <a:r>
              <a:rPr kumimoji="1" lang="ja-JP" altLang="en-US" sz="1600" dirty="0" smtClean="0">
                <a:solidFill>
                  <a:schemeClr val="accent5">
                    <a:lumMod val="50000"/>
                  </a:schemeClr>
                </a:solidFill>
                <a:effectLst>
                  <a:outerShdw blurRad="38100" dist="38100" dir="2700000" algn="tl">
                    <a:srgbClr val="000000">
                      <a:alpha val="43137"/>
                    </a:srgbClr>
                  </a:outerShdw>
                </a:effectLst>
                <a:latin typeface="HGP創英角ｺﾞｼｯｸUB" pitchFamily="50" charset="-128"/>
                <a:ea typeface="HGP創英角ｺﾞｼｯｸUB" pitchFamily="50" charset="-128"/>
              </a:rPr>
              <a:t>演者</a:t>
            </a:r>
            <a:endParaRPr kumimoji="1" lang="ja-JP" altLang="en-US" sz="1600" dirty="0">
              <a:solidFill>
                <a:schemeClr val="accent5">
                  <a:lumMod val="50000"/>
                </a:schemeClr>
              </a:solidFill>
              <a:effectLst>
                <a:outerShdw blurRad="38100" dist="38100" dir="2700000" algn="tl">
                  <a:srgbClr val="000000">
                    <a:alpha val="43137"/>
                  </a:srgbClr>
                </a:outerShdw>
              </a:effectLst>
              <a:latin typeface="HGP創英角ｺﾞｼｯｸUB" pitchFamily="50" charset="-128"/>
              <a:ea typeface="HGP創英角ｺﾞｼｯｸUB" pitchFamily="50" charset="-128"/>
            </a:endParaRPr>
          </a:p>
        </p:txBody>
      </p:sp>
      <p:sp>
        <p:nvSpPr>
          <p:cNvPr id="45" name="テキスト ボックス 44"/>
          <p:cNvSpPr txBox="1"/>
          <p:nvPr/>
        </p:nvSpPr>
        <p:spPr>
          <a:xfrm>
            <a:off x="3905250" y="6015686"/>
            <a:ext cx="3235191" cy="334313"/>
          </a:xfrm>
          <a:prstGeom prst="rect">
            <a:avLst/>
          </a:prstGeom>
          <a:noFill/>
        </p:spPr>
        <p:txBody>
          <a:bodyPr wrap="square" lIns="36000" tIns="36000" rIns="36000" bIns="36000" rtlCol="0" anchor="ctr" anchorCtr="0">
            <a:spAutoFit/>
          </a:bodyPr>
          <a:lstStyle/>
          <a:p>
            <a:pPr algn="r"/>
            <a:r>
              <a:rPr lang="ja-JP" altLang="en-US" sz="1700" dirty="0" smtClean="0">
                <a:effectLst>
                  <a:outerShdw blurRad="38100" dist="38100" dir="2700000" algn="tl">
                    <a:srgbClr val="000000">
                      <a:alpha val="43137"/>
                    </a:srgbClr>
                  </a:outerShdw>
                </a:effectLst>
              </a:rPr>
              <a:t>　公益財団法人慈圭会　慈圭病院</a:t>
            </a:r>
            <a:endParaRPr lang="en-US" altLang="ja-JP" sz="1700" dirty="0" smtClean="0">
              <a:effectLst>
                <a:outerShdw blurRad="38100" dist="38100" dir="2700000" algn="tl">
                  <a:srgbClr val="000000">
                    <a:alpha val="43137"/>
                  </a:srgbClr>
                </a:outerShdw>
              </a:effectLst>
            </a:endParaRPr>
          </a:p>
        </p:txBody>
      </p:sp>
      <p:sp>
        <p:nvSpPr>
          <p:cNvPr id="46" name="テキスト ボックス 45"/>
          <p:cNvSpPr txBox="1"/>
          <p:nvPr/>
        </p:nvSpPr>
        <p:spPr>
          <a:xfrm>
            <a:off x="3349589" y="6273799"/>
            <a:ext cx="3860835" cy="446276"/>
          </a:xfrm>
          <a:prstGeom prst="rect">
            <a:avLst/>
          </a:prstGeom>
          <a:noFill/>
        </p:spPr>
        <p:txBody>
          <a:bodyPr wrap="square" rtlCol="0">
            <a:spAutoFit/>
          </a:bodyPr>
          <a:lstStyle/>
          <a:p>
            <a:pPr algn="r"/>
            <a:r>
              <a:rPr lang="ja-JP" altLang="en-US" dirty="0" smtClean="0">
                <a:latin typeface="HGP創英角ｺﾞｼｯｸUB" pitchFamily="50" charset="-128"/>
                <a:ea typeface="HGP創英角ｺﾞｼｯｸUB" pitchFamily="50" charset="-128"/>
              </a:rPr>
              <a:t>病棟医長　</a:t>
            </a:r>
            <a:r>
              <a:rPr lang="ja-JP" altLang="en-US" sz="2300" dirty="0" smtClean="0">
                <a:latin typeface="HGP創英角ｺﾞｼｯｸUB" pitchFamily="50" charset="-128"/>
                <a:ea typeface="HGP創英角ｺﾞｼｯｸUB" pitchFamily="50" charset="-128"/>
              </a:rPr>
              <a:t>佐藤　創一郎</a:t>
            </a:r>
            <a:r>
              <a:rPr lang="ja-JP" altLang="en-US" dirty="0" smtClean="0">
                <a:latin typeface="HGP創英角ｺﾞｼｯｸUB" pitchFamily="50" charset="-128"/>
                <a:ea typeface="HGP創英角ｺﾞｼｯｸUB" pitchFamily="50" charset="-128"/>
              </a:rPr>
              <a:t> 先生</a:t>
            </a:r>
            <a:endParaRPr kumimoji="1" lang="ja-JP" altLang="en-US" dirty="0">
              <a:latin typeface="HGP創英角ｺﾞｼｯｸUB" pitchFamily="50" charset="-128"/>
              <a:ea typeface="HGP創英角ｺﾞｼｯｸUB" pitchFamily="50" charset="-128"/>
            </a:endParaRPr>
          </a:p>
        </p:txBody>
      </p:sp>
      <p:sp>
        <p:nvSpPr>
          <p:cNvPr id="49" name="テキスト ボックス 48"/>
          <p:cNvSpPr txBox="1"/>
          <p:nvPr/>
        </p:nvSpPr>
        <p:spPr>
          <a:xfrm>
            <a:off x="2107593" y="4292047"/>
            <a:ext cx="5516444" cy="523220"/>
          </a:xfrm>
          <a:prstGeom prst="rect">
            <a:avLst/>
          </a:prstGeom>
          <a:noFill/>
        </p:spPr>
        <p:txBody>
          <a:bodyPr wrap="square" rtlCol="0">
            <a:spAutoFit/>
          </a:bodyPr>
          <a:lstStyle/>
          <a:p>
            <a:r>
              <a:rPr kumimoji="1" lang="ja-JP" altLang="en-US" sz="1400" dirty="0" smtClean="0">
                <a:latin typeface="HGP創英角ｺﾞｼｯｸUB" pitchFamily="50" charset="-128"/>
                <a:ea typeface="HGP創英角ｺﾞｼｯｸUB" pitchFamily="50" charset="-128"/>
              </a:rPr>
              <a:t>日本イーライリリー株式会社　　赤野あゆみ</a:t>
            </a:r>
            <a:endParaRPr kumimoji="1" lang="en-US" altLang="ja-JP" sz="1400" dirty="0" smtClean="0">
              <a:latin typeface="HGP創英角ｺﾞｼｯｸUB" pitchFamily="50" charset="-128"/>
              <a:ea typeface="HGP創英角ｺﾞｼｯｸUB" pitchFamily="50" charset="-128"/>
            </a:endParaRPr>
          </a:p>
          <a:p>
            <a:r>
              <a:rPr kumimoji="1" lang="en-US" altLang="ja-JP" sz="1400" dirty="0" smtClean="0">
                <a:latin typeface="HGP創英角ｺﾞｼｯｸUB" pitchFamily="50" charset="-128"/>
                <a:ea typeface="HGP創英角ｺﾞｼｯｸUB" pitchFamily="50" charset="-128"/>
              </a:rPr>
              <a:t>e-Medical </a:t>
            </a:r>
            <a:r>
              <a:rPr lang="en-US" altLang="ja-JP" sz="1400" dirty="0" smtClean="0">
                <a:latin typeface="HGP創英角ｺﾞｼｯｸUB" pitchFamily="50" charset="-128"/>
                <a:ea typeface="HGP創英角ｺﾞｼｯｸUB" pitchFamily="50" charset="-128"/>
              </a:rPr>
              <a:t>Representative Group </a:t>
            </a:r>
            <a:r>
              <a:rPr lang="ja-JP" altLang="en-US" sz="1400" dirty="0" smtClean="0">
                <a:latin typeface="HGP創英角ｺﾞｼｯｸUB" pitchFamily="50" charset="-128"/>
                <a:ea typeface="HGP創英角ｺﾞｼｯｸUB" pitchFamily="50" charset="-128"/>
              </a:rPr>
              <a:t>　</a:t>
            </a:r>
            <a:r>
              <a:rPr lang="en-US" altLang="ja-JP" sz="1400" dirty="0" smtClean="0">
                <a:latin typeface="HGP創英角ｺﾞｼｯｸUB" pitchFamily="50" charset="-128"/>
                <a:ea typeface="HGP創英角ｺﾞｼｯｸUB" pitchFamily="50" charset="-128"/>
              </a:rPr>
              <a:t>『</a:t>
            </a:r>
            <a:r>
              <a:rPr lang="ja-JP" altLang="en-US" sz="1400" dirty="0" smtClean="0">
                <a:latin typeface="HGP創英角ｺﾞｼｯｸUB" pitchFamily="50" charset="-128"/>
                <a:ea typeface="HGP創英角ｺﾞｼｯｸUB" pitchFamily="50" charset="-128"/>
              </a:rPr>
              <a:t>オランザピン</a:t>
            </a:r>
            <a:r>
              <a:rPr lang="ja-JP" altLang="en-US" sz="1400" dirty="0" smtClean="0">
                <a:latin typeface="HGP創英角ｺﾞｼｯｸUB" pitchFamily="50" charset="-128"/>
                <a:ea typeface="HGP創英角ｺﾞｼｯｸUB" pitchFamily="50" charset="-128"/>
              </a:rPr>
              <a:t>製品</a:t>
            </a:r>
            <a:r>
              <a:rPr lang="ja-JP" altLang="en-US" sz="1400" dirty="0" smtClean="0">
                <a:latin typeface="HGP創英角ｺﾞｼｯｸUB" pitchFamily="50" charset="-128"/>
                <a:ea typeface="HGP創英角ｺﾞｼｯｸUB" pitchFamily="50" charset="-128"/>
              </a:rPr>
              <a:t>紹介</a:t>
            </a:r>
            <a:r>
              <a:rPr lang="en-US" altLang="ja-JP" sz="1400" dirty="0" smtClean="0">
                <a:latin typeface="HGP創英角ｺﾞｼｯｸUB" pitchFamily="50" charset="-128"/>
                <a:ea typeface="HGP創英角ｺﾞｼｯｸUB" pitchFamily="50" charset="-128"/>
              </a:rPr>
              <a:t>』</a:t>
            </a:r>
            <a:r>
              <a:rPr kumimoji="1" lang="ja-JP" altLang="en-US" sz="1400" dirty="0" smtClean="0">
                <a:latin typeface="HGP創英角ｺﾞｼｯｸUB" pitchFamily="50" charset="-128"/>
                <a:ea typeface="HGP創英角ｺﾞｼｯｸUB" pitchFamily="50" charset="-128"/>
              </a:rPr>
              <a:t>　　　</a:t>
            </a:r>
            <a:endParaRPr lang="en-US" altLang="ja-JP" sz="1400" dirty="0" smtClean="0">
              <a:latin typeface="HGP創英角ｺﾞｼｯｸUB" pitchFamily="50" charset="-128"/>
              <a:ea typeface="HGP創英角ｺﾞｼｯｸUB" pitchFamily="50" charset="-128"/>
            </a:endParaRPr>
          </a:p>
        </p:txBody>
      </p:sp>
      <p:sp>
        <p:nvSpPr>
          <p:cNvPr id="50" name="テキスト ボックス 49"/>
          <p:cNvSpPr txBox="1"/>
          <p:nvPr/>
        </p:nvSpPr>
        <p:spPr>
          <a:xfrm>
            <a:off x="188931" y="342900"/>
            <a:ext cx="7394538" cy="584775"/>
          </a:xfrm>
          <a:prstGeom prst="rect">
            <a:avLst/>
          </a:prstGeom>
          <a:noFill/>
          <a:effectLst>
            <a:outerShdw blurRad="50800" dist="101600" dir="5400000" algn="br" rotWithShape="0">
              <a:prstClr val="black"/>
            </a:outerShdw>
          </a:effectLst>
        </p:spPr>
        <p:txBody>
          <a:bodyPr wrap="square" rtlCol="0">
            <a:spAutoFit/>
          </a:bodyPr>
          <a:lstStyle/>
          <a:p>
            <a:pPr algn="ctr"/>
            <a:r>
              <a:rPr lang="ja-JP" altLang="en-US" sz="3200" b="1" spc="-150" dirty="0" smtClean="0">
                <a:solidFill>
                  <a:schemeClr val="bg1"/>
                </a:solidFill>
                <a:latin typeface="HGP創英角ｺﾞｼｯｸUB" pitchFamily="50" charset="-128"/>
                <a:ea typeface="HGP創英角ｺﾞｼｯｸUB" pitchFamily="50" charset="-128"/>
              </a:rPr>
              <a:t>岡山県精神神経科診療所協会学術講演会</a:t>
            </a:r>
            <a:endParaRPr lang="en-US" altLang="ja-JP" sz="3200" b="1" spc="-150" dirty="0" smtClean="0">
              <a:solidFill>
                <a:schemeClr val="bg1"/>
              </a:solidFill>
              <a:latin typeface="HGP創英角ｺﾞｼｯｸUB" pitchFamily="50" charset="-128"/>
              <a:ea typeface="HGP創英角ｺﾞｼｯｸUB" pitchFamily="50" charset="-128"/>
            </a:endParaRPr>
          </a:p>
        </p:txBody>
      </p:sp>
      <p:sp>
        <p:nvSpPr>
          <p:cNvPr id="51" name="正方形/長方形 50"/>
          <p:cNvSpPr/>
          <p:nvPr/>
        </p:nvSpPr>
        <p:spPr>
          <a:xfrm>
            <a:off x="723900" y="4861404"/>
            <a:ext cx="1187302" cy="402290"/>
          </a:xfrm>
          <a:prstGeom prst="rect">
            <a:avLst/>
          </a:prstGeom>
          <a:gradFill flip="none" rotWithShape="1">
            <a:gsLst>
              <a:gs pos="0">
                <a:srgbClr val="F10F0F"/>
              </a:gs>
              <a:gs pos="50000">
                <a:srgbClr val="FF0000"/>
              </a:gs>
              <a:gs pos="100000">
                <a:sysClr val="window" lastClr="FFFFFF"/>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rtlCol="0" anchor="ctr"/>
          <a:lstStyle/>
          <a:p>
            <a:pPr lvl="0" algn="ctr" defTabSz="914400"/>
            <a:r>
              <a:rPr kumimoji="1" lang="ja-JP" altLang="en-US" sz="1600" kern="0" dirty="0" smtClean="0">
                <a:solidFill>
                  <a:sysClr val="window" lastClr="FFFFFF"/>
                </a:solidFill>
                <a:effectLst>
                  <a:outerShdw blurRad="38100" dist="38100" dir="2700000" algn="tl">
                    <a:srgbClr val="000000">
                      <a:alpha val="43137"/>
                    </a:srgbClr>
                  </a:outerShdw>
                </a:effectLst>
                <a:latin typeface="HGP創英角ｺﾞｼｯｸUB" pitchFamily="50" charset="-128"/>
                <a:ea typeface="小塚ゴシック Pro B"/>
              </a:rPr>
              <a:t>一般講演</a:t>
            </a:r>
            <a:endParaRPr kumimoji="1" lang="ja-JP" altLang="en-US" sz="16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HGP創英角ｺﾞｼｯｸUB" pitchFamily="50" charset="-128"/>
              <a:ea typeface="小塚ゴシック Pro B"/>
            </a:endParaRPr>
          </a:p>
        </p:txBody>
      </p:sp>
      <p:sp>
        <p:nvSpPr>
          <p:cNvPr id="43" name="Text Box 15"/>
          <p:cNvSpPr txBox="1">
            <a:spLocks noChangeArrowheads="1"/>
          </p:cNvSpPr>
          <p:nvPr/>
        </p:nvSpPr>
        <p:spPr bwMode="auto">
          <a:xfrm>
            <a:off x="5040232" y="9827568"/>
            <a:ext cx="2638488" cy="215444"/>
          </a:xfrm>
          <a:prstGeom prst="rect">
            <a:avLst/>
          </a:prstGeom>
          <a:noFill/>
          <a:ln w="9525">
            <a:noFill/>
            <a:miter lim="800000"/>
            <a:headEnd/>
            <a:tailEnd/>
          </a:ln>
          <a:effectLst/>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spcBef>
                <a:spcPct val="50000"/>
              </a:spcBef>
            </a:pPr>
            <a:r>
              <a:rPr lang="ja-JP" altLang="en-US" sz="800" b="1" dirty="0">
                <a:latin typeface="+mn-ea"/>
              </a:rPr>
              <a:t>お問い合わせ　</a:t>
            </a:r>
            <a:r>
              <a:rPr lang="en-US" altLang="ja-JP" sz="800" b="1" dirty="0">
                <a:latin typeface="+mn-ea"/>
              </a:rPr>
              <a:t>TEL </a:t>
            </a:r>
            <a:r>
              <a:rPr lang="en-US" altLang="ja-JP" sz="800" b="1" dirty="0" smtClean="0">
                <a:latin typeface="+mn-ea"/>
              </a:rPr>
              <a:t>080-2418-9271(</a:t>
            </a:r>
            <a:r>
              <a:rPr lang="ja-JP" altLang="en-US" sz="800" b="1" dirty="0">
                <a:latin typeface="+mn-ea"/>
              </a:rPr>
              <a:t>担当</a:t>
            </a:r>
            <a:r>
              <a:rPr lang="ja-JP" altLang="en-US" sz="800" b="1" dirty="0" smtClean="0">
                <a:latin typeface="+mn-ea"/>
              </a:rPr>
              <a:t>：西脇　佑）</a:t>
            </a:r>
            <a:endParaRPr lang="ja-JP" altLang="en-US" sz="800" b="1" dirty="0">
              <a:latin typeface="+mn-ea"/>
            </a:endParaRPr>
          </a:p>
        </p:txBody>
      </p:sp>
      <p:sp>
        <p:nvSpPr>
          <p:cNvPr id="52" name="Text Box 52"/>
          <p:cNvSpPr txBox="1">
            <a:spLocks noChangeArrowheads="1"/>
          </p:cNvSpPr>
          <p:nvPr/>
        </p:nvSpPr>
        <p:spPr bwMode="auto">
          <a:xfrm>
            <a:off x="2073525" y="6757533"/>
            <a:ext cx="1969895" cy="307777"/>
          </a:xfrm>
          <a:prstGeom prst="rect">
            <a:avLst/>
          </a:prstGeom>
          <a:noFill/>
          <a:ln w="9525">
            <a:noFill/>
            <a:miter lim="800000"/>
            <a:headEnd/>
            <a:tailEnd/>
          </a:ln>
        </p:spPr>
        <p:txBody>
          <a:bodyPr wrap="square">
            <a:spAutoFit/>
          </a:bodyPr>
          <a:lstStyle/>
          <a:p>
            <a:pPr>
              <a:spcBef>
                <a:spcPct val="50000"/>
              </a:spcBef>
            </a:pP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20:00</a:t>
            </a:r>
            <a:r>
              <a:rPr lang="ja-JP" altLang="en-US"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a:t>
            </a:r>
            <a:r>
              <a:rPr lang="en-US" altLang="ja-JP" sz="1400" b="1" dirty="0" smtClean="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rPr>
              <a:t>21:00</a:t>
            </a:r>
            <a:endParaRPr lang="en-US" altLang="ja-JP" sz="1400" b="1" dirty="0">
              <a:effectLst>
                <a:outerShdw blurRad="38100" dist="38100" dir="2700000" algn="tl">
                  <a:srgbClr val="000000">
                    <a:alpha val="43137"/>
                  </a:srgbClr>
                </a:outerShdw>
              </a:effectLst>
              <a:latin typeface="Verdana" pitchFamily="34" charset="0"/>
              <a:ea typeface="小塚ゴシック Pro B" pitchFamily="34" charset="-128"/>
              <a:cs typeface="Arial" pitchFamily="34" charset="0"/>
            </a:endParaRPr>
          </a:p>
        </p:txBody>
      </p:sp>
      <p:sp>
        <p:nvSpPr>
          <p:cNvPr id="53" name="正方形/長方形 52"/>
          <p:cNvSpPr/>
          <p:nvPr/>
        </p:nvSpPr>
        <p:spPr>
          <a:xfrm>
            <a:off x="717696" y="6701120"/>
            <a:ext cx="1187303" cy="402290"/>
          </a:xfrm>
          <a:prstGeom prst="rect">
            <a:avLst/>
          </a:prstGeom>
          <a:gradFill flip="none" rotWithShape="1">
            <a:gsLst>
              <a:gs pos="0">
                <a:srgbClr val="F10F0F"/>
              </a:gs>
              <a:gs pos="50000">
                <a:srgbClr val="FF0000"/>
              </a:gs>
              <a:gs pos="100000">
                <a:sysClr val="window" lastClr="FFFFFF"/>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lIns="0" tIns="0" rIns="0" bIns="0" rtlCol="0" anchor="ctr"/>
          <a:lstStyle/>
          <a:p>
            <a:pPr lvl="0" algn="ctr" defTabSz="914400"/>
            <a:r>
              <a:rPr kumimoji="1" lang="ja-JP" altLang="en-US" sz="1600" kern="0" dirty="0" smtClean="0">
                <a:solidFill>
                  <a:sysClr val="window" lastClr="FFFFFF"/>
                </a:solidFill>
                <a:effectLst>
                  <a:outerShdw blurRad="38100" dist="38100" dir="2700000" algn="tl">
                    <a:srgbClr val="000000">
                      <a:alpha val="43137"/>
                    </a:srgbClr>
                  </a:outerShdw>
                </a:effectLst>
                <a:latin typeface="HGP創英角ｺﾞｼｯｸUB" pitchFamily="50" charset="-128"/>
                <a:ea typeface="小塚ゴシック Pro B"/>
              </a:rPr>
              <a:t>特別講演</a:t>
            </a:r>
            <a:endParaRPr kumimoji="1" lang="ja-JP" altLang="en-US" sz="16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HGP創英角ｺﾞｼｯｸUB" pitchFamily="50" charset="-128"/>
              <a:ea typeface="小塚ゴシック Pro B"/>
            </a:endParaRPr>
          </a:p>
        </p:txBody>
      </p:sp>
      <p:sp>
        <p:nvSpPr>
          <p:cNvPr id="54" name="テキスト ボックス 53"/>
          <p:cNvSpPr txBox="1"/>
          <p:nvPr/>
        </p:nvSpPr>
        <p:spPr>
          <a:xfrm>
            <a:off x="229787" y="8957168"/>
            <a:ext cx="4362450" cy="230832"/>
          </a:xfrm>
          <a:prstGeom prst="rect">
            <a:avLst/>
          </a:prstGeom>
          <a:noFill/>
        </p:spPr>
        <p:txBody>
          <a:bodyPr wrap="square" rtlCol="0">
            <a:spAutoFit/>
          </a:bodyPr>
          <a:lstStyle/>
          <a:p>
            <a:r>
              <a:rPr lang="ja-JP" altLang="en-US" sz="900" b="1" dirty="0" smtClean="0">
                <a:latin typeface="+mn-ea"/>
              </a:rPr>
              <a:t>日本精神神経学会精神科専門医資格認定更新のためのポイント申請中</a:t>
            </a:r>
            <a:endParaRPr lang="en-US" altLang="ja-JP" sz="900" b="1" dirty="0" smtClean="0">
              <a:latin typeface="+mn-ea"/>
            </a:endParaRPr>
          </a:p>
        </p:txBody>
      </p:sp>
      <p:sp>
        <p:nvSpPr>
          <p:cNvPr id="55" name="テキスト ボックス 54"/>
          <p:cNvSpPr txBox="1"/>
          <p:nvPr/>
        </p:nvSpPr>
        <p:spPr>
          <a:xfrm>
            <a:off x="229786" y="9157193"/>
            <a:ext cx="4362450" cy="230832"/>
          </a:xfrm>
          <a:prstGeom prst="rect">
            <a:avLst/>
          </a:prstGeom>
          <a:noFill/>
        </p:spPr>
        <p:txBody>
          <a:bodyPr wrap="square" rtlCol="0">
            <a:spAutoFit/>
          </a:bodyPr>
          <a:lstStyle/>
          <a:p>
            <a:r>
              <a:rPr kumimoji="1" lang="ja-JP" altLang="en-US" sz="900" b="1" dirty="0" smtClean="0">
                <a:latin typeface="+mn-ea"/>
              </a:rPr>
              <a:t>本会は「岡山県医師会認定</a:t>
            </a:r>
            <a:r>
              <a:rPr lang="ja-JP" altLang="en-US" sz="900" b="1" dirty="0" smtClean="0">
                <a:latin typeface="+mn-ea"/>
              </a:rPr>
              <a:t>生涯</a:t>
            </a:r>
            <a:r>
              <a:rPr kumimoji="1" lang="ja-JP" altLang="en-US" sz="900" b="1" dirty="0" smtClean="0">
                <a:latin typeface="+mn-ea"/>
              </a:rPr>
              <a:t>教育講座」の</a:t>
            </a:r>
            <a:r>
              <a:rPr kumimoji="1" lang="en-US" altLang="ja-JP" sz="900" b="1" dirty="0" smtClean="0">
                <a:latin typeface="+mn-ea"/>
              </a:rPr>
              <a:t>1.5</a:t>
            </a:r>
            <a:r>
              <a:rPr kumimoji="1" lang="ja-JP" altLang="en-US" sz="900" b="1" dirty="0" smtClean="0">
                <a:latin typeface="+mn-ea"/>
              </a:rPr>
              <a:t>単位申請中</a:t>
            </a:r>
            <a:endParaRPr kumimoji="1" lang="ja-JP" altLang="en-US" sz="900" b="1" dirty="0">
              <a:latin typeface="+mn-ea"/>
            </a:endParaRPr>
          </a:p>
        </p:txBody>
      </p:sp>
      <p:sp>
        <p:nvSpPr>
          <p:cNvPr id="56" name="テキスト ボックス 55"/>
          <p:cNvSpPr txBox="1"/>
          <p:nvPr/>
        </p:nvSpPr>
        <p:spPr>
          <a:xfrm>
            <a:off x="77227" y="8639767"/>
            <a:ext cx="3929090" cy="246221"/>
          </a:xfrm>
          <a:prstGeom prst="rect">
            <a:avLst/>
          </a:prstGeom>
          <a:noFill/>
        </p:spPr>
        <p:txBody>
          <a:bodyPr wrap="square" rtlCol="0">
            <a:spAutoFit/>
          </a:bodyPr>
          <a:lstStyle/>
          <a:p>
            <a:pPr algn="ctr"/>
            <a:r>
              <a:rPr kumimoji="1" lang="en-US" altLang="ja-JP" sz="1000" b="1" dirty="0" smtClean="0">
                <a:latin typeface="+mn-ea"/>
              </a:rPr>
              <a:t>※</a:t>
            </a:r>
            <a:r>
              <a:rPr kumimoji="1" lang="ja-JP" altLang="en-US" sz="1000" b="1" dirty="0" smtClean="0">
                <a:latin typeface="+mn-ea"/>
              </a:rPr>
              <a:t>講演会終了後、立食を伴う意見交換会をご用意しております。</a:t>
            </a:r>
            <a:endParaRPr kumimoji="1" lang="ja-JP" altLang="en-US" sz="1000" b="1" dirty="0">
              <a:latin typeface="+mn-ea"/>
            </a:endParaRPr>
          </a:p>
        </p:txBody>
      </p:sp>
      <p:sp>
        <p:nvSpPr>
          <p:cNvPr id="57" name="テキスト ボックス 56"/>
          <p:cNvSpPr txBox="1"/>
          <p:nvPr/>
        </p:nvSpPr>
        <p:spPr>
          <a:xfrm>
            <a:off x="457201" y="9487343"/>
            <a:ext cx="6857999" cy="430887"/>
          </a:xfrm>
          <a:prstGeom prst="rect">
            <a:avLst/>
          </a:prstGeom>
          <a:noFill/>
        </p:spPr>
        <p:txBody>
          <a:bodyPr wrap="square" rtlCol="0">
            <a:spAutoFit/>
          </a:bodyPr>
          <a:lstStyle/>
          <a:p>
            <a:pPr algn="ctr"/>
            <a:r>
              <a:rPr kumimoji="1" lang="ja-JP" altLang="en-US" sz="1100" b="1" dirty="0" smtClean="0">
                <a:latin typeface="+mn-ea"/>
              </a:rPr>
              <a:t>共催　岡山県精神神経科診療所協会</a:t>
            </a:r>
            <a:endParaRPr kumimoji="1" lang="en-US" altLang="ja-JP" sz="1100" b="1" dirty="0" smtClean="0">
              <a:latin typeface="+mn-ea"/>
            </a:endParaRPr>
          </a:p>
          <a:p>
            <a:pPr algn="ctr"/>
            <a:r>
              <a:rPr kumimoji="1" lang="ja-JP" altLang="en-US" sz="1100" b="1" dirty="0" smtClean="0">
                <a:latin typeface="+mn-ea"/>
              </a:rPr>
              <a:t>　　日本イーライリリー株式会社</a:t>
            </a:r>
            <a:endParaRPr kumimoji="1" lang="en-US" altLang="ja-JP" sz="1100" b="1" dirty="0" smtClean="0">
              <a:latin typeface="+mn-ea"/>
            </a:endParaRPr>
          </a:p>
        </p:txBody>
      </p:sp>
      <p:sp>
        <p:nvSpPr>
          <p:cNvPr id="41" name="テキスト ボックス 40"/>
          <p:cNvSpPr txBox="1"/>
          <p:nvPr/>
        </p:nvSpPr>
        <p:spPr>
          <a:xfrm>
            <a:off x="2876390" y="7746542"/>
            <a:ext cx="4314470" cy="442035"/>
          </a:xfrm>
          <a:prstGeom prst="rect">
            <a:avLst/>
          </a:prstGeom>
          <a:noFill/>
        </p:spPr>
        <p:txBody>
          <a:bodyPr wrap="square" lIns="36000" tIns="36000" rIns="36000" bIns="36000" rtlCol="0" anchor="ctr" anchorCtr="0">
            <a:spAutoFit/>
          </a:bodyPr>
          <a:lstStyle/>
          <a:p>
            <a:pPr algn="r"/>
            <a:r>
              <a:rPr lang="ja-JP" altLang="en-US" sz="1200" dirty="0" smtClean="0">
                <a:effectLst>
                  <a:outerShdw blurRad="38100" dist="38100" dir="2700000" algn="tl">
                    <a:srgbClr val="000000">
                      <a:alpha val="43137"/>
                    </a:srgbClr>
                  </a:outerShdw>
                </a:effectLst>
              </a:rPr>
              <a:t>　長崎大学大学院 医歯薬学総合研究科 医療科学専攻</a:t>
            </a:r>
            <a:endParaRPr lang="en-US" altLang="ja-JP" sz="1200" dirty="0" smtClean="0">
              <a:effectLst>
                <a:outerShdw blurRad="38100" dist="38100" dir="2700000" algn="tl">
                  <a:srgbClr val="000000">
                    <a:alpha val="43137"/>
                  </a:srgbClr>
                </a:outerShdw>
              </a:effectLst>
            </a:endParaRPr>
          </a:p>
          <a:p>
            <a:pPr algn="r"/>
            <a:r>
              <a:rPr lang="ja-JP" altLang="en-US" sz="1200" dirty="0" smtClean="0">
                <a:effectLst>
                  <a:outerShdw blurRad="38100" dist="38100" dir="2700000" algn="tl">
                    <a:srgbClr val="000000">
                      <a:alpha val="43137"/>
                    </a:srgbClr>
                  </a:outerShdw>
                </a:effectLst>
              </a:rPr>
              <a:t>展開医療科学講座 精神神経科学</a:t>
            </a:r>
            <a:endParaRPr lang="en-US" altLang="ja-JP" sz="1200" dirty="0" smtClean="0">
              <a:effectLst>
                <a:outerShdw blurRad="38100" dist="38100" dir="2700000" algn="tl">
                  <a:srgbClr val="000000">
                    <a:alpha val="43137"/>
                  </a:srgbClr>
                </a:outerShdw>
              </a:effectLst>
            </a:endParaRPr>
          </a:p>
        </p:txBody>
      </p:sp>
      <p:sp>
        <p:nvSpPr>
          <p:cNvPr id="47" name="テキスト ボックス 46"/>
          <p:cNvSpPr txBox="1"/>
          <p:nvPr/>
        </p:nvSpPr>
        <p:spPr>
          <a:xfrm>
            <a:off x="3427359" y="8063159"/>
            <a:ext cx="3860835" cy="523220"/>
          </a:xfrm>
          <a:prstGeom prst="rect">
            <a:avLst/>
          </a:prstGeom>
          <a:noFill/>
        </p:spPr>
        <p:txBody>
          <a:bodyPr wrap="square" rtlCol="0">
            <a:spAutoFit/>
          </a:bodyPr>
          <a:lstStyle/>
          <a:p>
            <a:pPr algn="r"/>
            <a:r>
              <a:rPr lang="ja-JP" altLang="en-US" sz="2000" dirty="0" smtClean="0">
                <a:latin typeface="HGP創英角ｺﾞｼｯｸUB" pitchFamily="50" charset="-128"/>
                <a:ea typeface="HGP創英角ｺﾞｼｯｸUB" pitchFamily="50" charset="-128"/>
              </a:rPr>
              <a:t>准教授</a:t>
            </a:r>
            <a:r>
              <a:rPr lang="ja-JP" altLang="en-US" dirty="0" smtClean="0">
                <a:latin typeface="HGP創英角ｺﾞｼｯｸUB" pitchFamily="50" charset="-128"/>
                <a:ea typeface="HGP創英角ｺﾞｼｯｸUB" pitchFamily="50" charset="-128"/>
              </a:rPr>
              <a:t>　</a:t>
            </a:r>
            <a:r>
              <a:rPr lang="ja-JP" altLang="en-US" sz="2800" dirty="0" smtClean="0">
                <a:latin typeface="HGP創英角ｺﾞｼｯｸUB" pitchFamily="50" charset="-128"/>
                <a:ea typeface="HGP創英角ｺﾞｼｯｸUB" pitchFamily="50" charset="-128"/>
              </a:rPr>
              <a:t>今村　明</a:t>
            </a:r>
            <a:r>
              <a:rPr lang="ja-JP" altLang="en-US" sz="2000" dirty="0" smtClean="0">
                <a:latin typeface="HGP創英角ｺﾞｼｯｸUB" pitchFamily="50" charset="-128"/>
                <a:ea typeface="HGP創英角ｺﾞｼｯｸUB" pitchFamily="50" charset="-128"/>
              </a:rPr>
              <a:t> 先生</a:t>
            </a:r>
            <a:endParaRPr kumimoji="1" lang="ja-JP" altLang="en-US" sz="2000" dirty="0">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xmlns="" val="4171316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3648e8c-5399-4ce0-994e-2f4ddb1c4614">
      <Value>5</Value>
      <Value>3</Value>
      <Value>2</Value>
    </TaxCatchAll>
    <Format xmlns="edd83e0f-473a-485f-90e3-f278397133c4">PowerPoint</Format>
    <Use xmlns="edd83e0f-473a-485f-90e3-f278397133c4">Office printing</Use>
    <Thumbnail xmlns="edd83e0f-473a-485f-90e3-f278397133c4">
      <Url xsi:nil="true"/>
      <Description xsi:nil="true"/>
    </Thumbnail>
    <EnterpriseDocumentLanguageTaxHTField0 xmlns="33648e8c-5399-4ce0-994e-2f4ddb1c4614">
      <Terms xmlns="http://schemas.microsoft.com/office/infopath/2007/PartnerControls">
        <TermInfo xmlns="http://schemas.microsoft.com/office/infopath/2007/PartnerControls">
          <TermName xmlns="http://schemas.microsoft.com/office/infopath/2007/PartnerControls">eng</TermName>
          <TermId xmlns="http://schemas.microsoft.com/office/infopath/2007/PartnerControls">39540796-0396-4e54-afe9-a602f28bbe8f</TermId>
        </TermInfo>
      </Terms>
    </EnterpriseDocumentLanguageTaxHTField0>
    <EnterpriseSensitivityClassificationTaxHTField0 xmlns="33648e8c-5399-4ce0-994e-2f4ddb1c4614">
      <Terms xmlns="http://schemas.microsoft.com/office/infopath/2007/PartnerControls">
        <TermInfo xmlns="http://schemas.microsoft.com/office/infopath/2007/PartnerControls">
          <TermName xmlns="http://schemas.microsoft.com/office/infopath/2007/PartnerControls">GREEN</TermName>
          <TermId xmlns="http://schemas.microsoft.com/office/infopath/2007/PartnerControls">ec74153f-63be-46a4-ae5f-1b86c809897d</TermId>
        </TermInfo>
      </Terms>
    </EnterpriseSensitivityClassificationTaxHTField0>
    <EnterpriseRecordSeriesCodeTaxHTField0 xmlns="33648e8c-5399-4ce0-994e-2f4ddb1c4614">
      <Terms xmlns="http://schemas.microsoft.com/office/infopath/2007/PartnerControls">
        <TermInfo xmlns="http://schemas.microsoft.com/office/infopath/2007/PartnerControls">
          <TermName xmlns="http://schemas.microsoft.com/office/infopath/2007/PartnerControls">ADM140</TermName>
          <TermId xmlns="http://schemas.microsoft.com/office/infopath/2007/PartnerControls">fdc85ba1-0671-407c-9ace-d011131f3a70</TermId>
        </TermInfo>
      </Terms>
    </EnterpriseRecordSeriesCodeTaxHTField0>
  </documentManagement>
</p:properties>
</file>

<file path=customXml/item3.xml><?xml version="1.0" encoding="utf-8"?>
<?mso-contentType ?>
<SharedContentType xmlns="Microsoft.SharePoint.Taxonomy.ContentTypeSync" SourceId="dc7d05db-9a88-43f7-9979-b3027636d983"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E68A67E2FEDEC4439CB5FFDE5AA5C533" ma:contentTypeVersion="7" ma:contentTypeDescription="Create a new document." ma:contentTypeScope="" ma:versionID="92e4a88079244822d630c1f440f2eaec">
  <xsd:schema xmlns:xsd="http://www.w3.org/2001/XMLSchema" xmlns:xs="http://www.w3.org/2001/XMLSchema" xmlns:p="http://schemas.microsoft.com/office/2006/metadata/properties" xmlns:ns2="edd83e0f-473a-485f-90e3-f278397133c4" xmlns:ns3="33648e8c-5399-4ce0-994e-2f4ddb1c4614" targetNamespace="http://schemas.microsoft.com/office/2006/metadata/properties" ma:root="true" ma:fieldsID="57b93e5e06a8b1cdad44d53ac4128d0b" ns2:_="" ns3:_="">
    <xsd:import namespace="edd83e0f-473a-485f-90e3-f278397133c4"/>
    <xsd:import namespace="33648e8c-5399-4ce0-994e-2f4ddb1c4614"/>
    <xsd:element name="properties">
      <xsd:complexType>
        <xsd:sequence>
          <xsd:element name="documentManagement">
            <xsd:complexType>
              <xsd:all>
                <xsd:element ref="ns2:Format" minOccurs="0"/>
                <xsd:element ref="ns2:Use" minOccurs="0"/>
                <xsd:element ref="ns2:Thumbnail" minOccurs="0"/>
                <xsd:element ref="ns3:EnterpriseRecordSeriesCodeTaxHTField0" minOccurs="0"/>
                <xsd:element ref="ns3:TaxCatchAll" minOccurs="0"/>
                <xsd:element ref="ns3:EnterpriseDocumentLanguageTaxHTField0" minOccurs="0"/>
                <xsd:element ref="ns3:EnterpriseSensitivityClassificationTaxHTField0" minOccurs="0"/>
                <xsd:element ref="ns3: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d83e0f-473a-485f-90e3-f278397133c4" elementFormDefault="qualified">
    <xsd:import namespace="http://schemas.microsoft.com/office/2006/documentManagement/types"/>
    <xsd:import namespace="http://schemas.microsoft.com/office/infopath/2007/PartnerControls"/>
    <xsd:element name="Format" ma:index="2" nillable="true" ma:displayName="Format" ma:format="Dropdown" ma:internalName="Format">
      <xsd:simpleType>
        <xsd:union memberTypes="dms:Text">
          <xsd:simpleType>
            <xsd:restriction base="dms:Choice">
              <xsd:enumeration value="MS Word"/>
              <xsd:enumeration value="PowerPoint"/>
              <xsd:enumeration value="Stationery"/>
              <xsd:enumeration value="Specifications for printer (Offset Lithography)"/>
            </xsd:restriction>
          </xsd:simpleType>
        </xsd:union>
      </xsd:simpleType>
    </xsd:element>
    <xsd:element name="Use" ma:index="3" nillable="true" ma:displayName="Use" ma:format="Dropdown" ma:internalName="Use">
      <xsd:simpleType>
        <xsd:union memberTypes="dms:Text">
          <xsd:simpleType>
            <xsd:restriction base="dms:Choice">
              <xsd:enumeration value="High color - use for online"/>
              <xsd:enumeration value="Low color - use for printing"/>
              <xsd:enumeration value="Office printing"/>
              <xsd:enumeration value="Offset Lithography printing"/>
            </xsd:restriction>
          </xsd:simpleType>
        </xsd:union>
      </xsd:simpleType>
    </xsd:element>
    <xsd:element name="Thumbnail" ma:index="4"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3648e8c-5399-4ce0-994e-2f4ddb1c4614" elementFormDefault="qualified">
    <xsd:import namespace="http://schemas.microsoft.com/office/2006/documentManagement/types"/>
    <xsd:import namespace="http://schemas.microsoft.com/office/infopath/2007/PartnerControls"/>
    <xsd:element name="EnterpriseRecordSeriesCodeTaxHTField0" ma:index="10" ma:taxonomy="true" ma:internalName="EnterpriseRecordSeriesCodeTaxHTField0" ma:taxonomyFieldName="EnterpriseRecordSeriesCode" ma:displayName="Lilly Record Series Code" ma:readOnly="false" ma:default="1;#ADM130|70dc3311-3e76-421c-abfa-d108df48853c" ma:fieldId="{23eb9118-512f-4e30-ae67-b759512ccd2b}" ma:sspId="dc7d05db-9a88-43f7-9979-b3027636d983" ma:termSetId="596d0819-e4b3-4e25-8f9b-94317537e497" ma:anchorId="00000000-0000-0000-0000-000000000000" ma:open="false" ma:isKeyword="false">
      <xsd:complexType>
        <xsd:sequence>
          <xsd:element ref="pc:Terms" minOccurs="0" maxOccurs="1"/>
        </xsd:sequence>
      </xsd:complexType>
    </xsd:element>
    <xsd:element name="TaxCatchAll" ma:index="11" nillable="true" ma:displayName="Taxonomy Catch All Column" ma:hidden="true" ma:list="{eab48719-d9f1-4836-b9ae-d49129974185}" ma:internalName="TaxCatchAll" ma:showField="CatchAllData" ma:web="4b5a7985-fd04-413e-9d11-53cc4684a94d">
      <xsd:complexType>
        <xsd:complexContent>
          <xsd:extension base="dms:MultiChoiceLookup">
            <xsd:sequence>
              <xsd:element name="Value" type="dms:Lookup" maxOccurs="unbounded" minOccurs="0" nillable="true"/>
            </xsd:sequence>
          </xsd:extension>
        </xsd:complexContent>
      </xsd:complexType>
    </xsd:element>
    <xsd:element name="EnterpriseDocumentLanguageTaxHTField0" ma:index="12" ma:taxonomy="true" ma:internalName="EnterpriseDocumentLanguageTaxHTField0" ma:taxonomyFieldName="EnterpriseDocumentLanguage" ma:displayName="Lilly Document Language" ma:readOnly="false" ma:default="2;#eng|39540796-0396-4e54-afe9-a602f28bbe8f" ma:fieldId="{93e5a5e9-0ea5-4512-9a61-30e562d954b4}" ma:sspId="dc7d05db-9a88-43f7-9979-b3027636d983" ma:termSetId="29d92dd9-4caf-4659-961a-1591fcb1f2f5" ma:anchorId="00000000-0000-0000-0000-000000000000" ma:open="false" ma:isKeyword="false">
      <xsd:complexType>
        <xsd:sequence>
          <xsd:element ref="pc:Terms" minOccurs="0" maxOccurs="1"/>
        </xsd:sequence>
      </xsd:complexType>
    </xsd:element>
    <xsd:element name="EnterpriseSensitivityClassificationTaxHTField0" ma:index="13" ma:taxonomy="true" ma:internalName="EnterpriseSensitivityClassificationTaxHTField0" ma:taxonomyFieldName="EnterpriseSensitivityClassification" ma:displayName="Lilly Sensitivity Classification" ma:readOnly="false" ma:default="3;#GREEN|ec74153f-63be-46a4-ae5f-1b86c809897d" ma:fieldId="{beb4f0e4-155c-4680-a325-d4697a0b6b89}" ma:sspId="dc7d05db-9a88-43f7-9979-b3027636d983" ma:termSetId="d0f2adb2-a6de-4981-b791-99cbcd8ecd83" ma:anchorId="00000000-0000-0000-0000-000000000000" ma:open="false" ma:isKeyword="false">
      <xsd:complexType>
        <xsd:sequence>
          <xsd:element ref="pc:Terms" minOccurs="0" maxOccurs="1"/>
        </xsd:sequence>
      </xsd:complexType>
    </xsd:element>
    <xsd:element name="TaxCatchAllLabel" ma:index="14" nillable="true" ma:displayName="Taxonomy Catch All Column1" ma:hidden="true" ma:list="{eab48719-d9f1-4836-b9ae-d49129974185}" ma:internalName="TaxCatchAllLabel" ma:readOnly="true" ma:showField="CatchAllDataLabel" ma:web="4b5a7985-fd04-413e-9d11-53cc4684a9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EBE325-81A1-4239-BC00-D40E45FEC69D}">
  <ds:schemaRefs>
    <ds:schemaRef ds:uri="http://schemas.microsoft.com/sharepoint/v3/contenttype/forms"/>
  </ds:schemaRefs>
</ds:datastoreItem>
</file>

<file path=customXml/itemProps2.xml><?xml version="1.0" encoding="utf-8"?>
<ds:datastoreItem xmlns:ds="http://schemas.openxmlformats.org/officeDocument/2006/customXml" ds:itemID="{3A4CA030-80AB-480E-972E-BB0571038BCE}">
  <ds:schemaRefs>
    <ds:schemaRef ds:uri="http://schemas.microsoft.com/office/2006/metadata/properties"/>
    <ds:schemaRef ds:uri="http://schemas.microsoft.com/office/infopath/2007/PartnerControls"/>
    <ds:schemaRef ds:uri="33648e8c-5399-4ce0-994e-2f4ddb1c4614"/>
    <ds:schemaRef ds:uri="edd83e0f-473a-485f-90e3-f278397133c4"/>
  </ds:schemaRefs>
</ds:datastoreItem>
</file>

<file path=customXml/itemProps3.xml><?xml version="1.0" encoding="utf-8"?>
<ds:datastoreItem xmlns:ds="http://schemas.openxmlformats.org/officeDocument/2006/customXml" ds:itemID="{E51BDB3F-5224-424A-999C-B529354B937E}">
  <ds:schemaRefs>
    <ds:schemaRef ds:uri="Microsoft.SharePoint.Taxonomy.ContentTypeSync"/>
  </ds:schemaRefs>
</ds:datastoreItem>
</file>

<file path=customXml/itemProps4.xml><?xml version="1.0" encoding="utf-8"?>
<ds:datastoreItem xmlns:ds="http://schemas.openxmlformats.org/officeDocument/2006/customXml" ds:itemID="{B1823B81-32D8-4313-AA93-362A38ED55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d83e0f-473a-485f-90e3-f278397133c4"/>
    <ds:schemaRef ds:uri="33648e8c-5399-4ce0-994e-2f4ddb1c46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171</TotalTime>
  <Words>111</Words>
  <Application>Microsoft Office PowerPoint</Application>
  <PresentationFormat>ユーザー設定</PresentationFormat>
  <Paragraphs>36</Paragraphs>
  <Slides>1</Slides>
  <Notes>1</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Theme</vt:lpstr>
      <vt:lpstr>スライド 1</vt:lpstr>
    </vt:vector>
  </TitlesOfParts>
  <Company>Weber Design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Flyer/Handout PowerPoint Template 1, red header graphic</dc:title>
  <dc:creator>Scott Weber</dc:creator>
  <cp:lastModifiedBy>Lilly</cp:lastModifiedBy>
  <cp:revision>32</cp:revision>
  <dcterms:created xsi:type="dcterms:W3CDTF">2012-10-09T14:25:07Z</dcterms:created>
  <dcterms:modified xsi:type="dcterms:W3CDTF">2013-07-01T02:34:52Z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0x010100E68A67E2FEDEC4439CB5FFDE5AA5C533</vt:lpwstr>
  </property>
  <property fmtid="{D5CDD505-2E9C-101B-9397-08002B2CF9AE}" pid="3" name="EnterpriseDocumentLanguage">
    <vt:lpwstr>2;#eng|39540796-0396-4e54-afe9-a602f28bbe8f</vt:lpwstr>
  </property>
  <property fmtid="{D5CDD505-2E9C-101B-9397-08002B2CF9AE}" pid="4" name="EnterpriseRecordSeriesCode">
    <vt:lpwstr>5;#ADM140|fdc85ba1-0671-407c-9ace-d011131f3a70</vt:lpwstr>
  </property>
  <property fmtid="{D5CDD505-2E9C-101B-9397-08002B2CF9AE}" pid="5" name="EnterpriseSensitivityClassification">
    <vt:lpwstr>3;#GREEN|ec74153f-63be-46a4-ae5f-1b86c809897d</vt:lpwstr>
  </property>
</Properties>
</file>