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1"/>
  </p:sldMasterIdLst>
  <p:notesMasterIdLst>
    <p:notesMasterId r:id="rId3"/>
  </p:notesMasterIdLst>
  <p:handoutMasterIdLst>
    <p:handoutMasterId r:id="rId4"/>
  </p:handoutMasterIdLst>
  <p:sldIdLst>
    <p:sldId id="264" r:id="rId2"/>
  </p:sldIdLst>
  <p:sldSz cx="6858000" cy="9144000" type="screen4x3"/>
  <p:notesSz cx="6797675" cy="9928225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News Gothic MT" pitchFamily="34" charset="0"/>
        <a:ea typeface="ＭＳ Ｐゴシック" pitchFamily="50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News Gothic MT" pitchFamily="34" charset="0"/>
        <a:ea typeface="ＭＳ Ｐゴシック" pitchFamily="50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News Gothic MT" pitchFamily="34" charset="0"/>
        <a:ea typeface="ＭＳ Ｐゴシック" pitchFamily="50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News Gothic MT" pitchFamily="34" charset="0"/>
        <a:ea typeface="ＭＳ Ｐゴシック" pitchFamily="50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News Gothic MT" pitchFamily="34" charset="0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News Gothic MT" pitchFamily="34" charset="0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News Gothic MT" pitchFamily="34" charset="0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News Gothic MT" pitchFamily="34" charset="0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News Gothic MT" pitchFamily="34" charset="0"/>
        <a:ea typeface="ＭＳ Ｐゴシック" pitchFamily="50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FF0000"/>
    <a:srgbClr val="FF6699"/>
    <a:srgbClr val="FF0066"/>
    <a:srgbClr val="00FFFF"/>
    <a:srgbClr val="FFFF00"/>
    <a:srgbClr val="000066"/>
    <a:srgbClr val="0066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654" autoAdjust="0"/>
    <p:restoredTop sz="94727" autoAdjust="0"/>
  </p:normalViewPr>
  <p:slideViewPr>
    <p:cSldViewPr snapToGrid="0">
      <p:cViewPr>
        <p:scale>
          <a:sx n="67" d="100"/>
          <a:sy n="67" d="100"/>
        </p:scale>
        <p:origin x="-834" y="378"/>
      </p:cViewPr>
      <p:guideLst>
        <p:guide orient="horz" pos="1195"/>
        <p:guide orient="horz" pos="5473"/>
        <p:guide pos="4184"/>
        <p:guide pos="13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</a:defRPr>
            </a:lvl1pPr>
          </a:lstStyle>
          <a:p>
            <a:pPr>
              <a:defRPr/>
            </a:pPr>
            <a:endParaRPr lang="de-DE" altLang="ja-JP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+mn-ea"/>
              </a:defRPr>
            </a:lvl1pPr>
          </a:lstStyle>
          <a:p>
            <a:pPr>
              <a:defRPr/>
            </a:pPr>
            <a:endParaRPr lang="de-DE" altLang="ja-JP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</a:defRPr>
            </a:lvl1pPr>
          </a:lstStyle>
          <a:p>
            <a:pPr>
              <a:defRPr/>
            </a:pPr>
            <a:endParaRPr lang="de-DE" altLang="ja-JP"/>
          </a:p>
        </p:txBody>
      </p:sp>
      <p:sp>
        <p:nvSpPr>
          <p:cNvPr id="337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a typeface="+mn-ea"/>
              </a:defRPr>
            </a:lvl1pPr>
          </a:lstStyle>
          <a:p>
            <a:pPr>
              <a:defRPr/>
            </a:pPr>
            <a:fld id="{802FA22A-7148-40D9-84ED-CA1EF4524242}" type="slidenum">
              <a:rPr lang="ja-JP" altLang="de-DE"/>
              <a:pPr>
                <a:defRPr/>
              </a:pPr>
              <a:t>&lt;#&gt;</a:t>
            </a:fld>
            <a:endParaRPr lang="de-DE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</a:defRPr>
            </a:lvl1pPr>
          </a:lstStyle>
          <a:p>
            <a:pPr>
              <a:defRPr/>
            </a:pPr>
            <a:endParaRPr lang="de-DE" altLang="ja-JP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+mn-ea"/>
              </a:defRPr>
            </a:lvl1pPr>
          </a:lstStyle>
          <a:p>
            <a:pPr>
              <a:defRPr/>
            </a:pPr>
            <a:endParaRPr lang="de-DE" altLang="ja-JP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003425" y="744538"/>
            <a:ext cx="2792413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ja-JP" noProof="0" smtClean="0"/>
              <a:t>Textmasterformate durch Klicken bearbeiten</a:t>
            </a:r>
          </a:p>
          <a:p>
            <a:pPr lvl="1"/>
            <a:r>
              <a:rPr lang="de-DE" altLang="ja-JP" noProof="0" smtClean="0"/>
              <a:t>Zweite Ebene</a:t>
            </a:r>
          </a:p>
          <a:p>
            <a:pPr lvl="2"/>
            <a:r>
              <a:rPr lang="de-DE" altLang="ja-JP" noProof="0" smtClean="0"/>
              <a:t>Dritte Ebene</a:t>
            </a:r>
          </a:p>
          <a:p>
            <a:pPr lvl="3"/>
            <a:r>
              <a:rPr lang="de-DE" altLang="ja-JP" noProof="0" smtClean="0"/>
              <a:t>Vierte Ebene</a:t>
            </a:r>
          </a:p>
          <a:p>
            <a:pPr lvl="4"/>
            <a:r>
              <a:rPr lang="de-DE" altLang="ja-JP" noProof="0" smtClean="0"/>
              <a:t>Fünfte Ebene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</a:defRPr>
            </a:lvl1pPr>
          </a:lstStyle>
          <a:p>
            <a:pPr>
              <a:defRPr/>
            </a:pPr>
            <a:endParaRPr lang="de-DE" altLang="ja-JP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a typeface="+mn-ea"/>
              </a:defRPr>
            </a:lvl1pPr>
          </a:lstStyle>
          <a:p>
            <a:pPr>
              <a:defRPr/>
            </a:pPr>
            <a:fld id="{C41974ED-E9F1-4337-9951-BA2FB99D4BFE}" type="slidenum">
              <a:rPr lang="ja-JP" altLang="de-DE"/>
              <a:pPr>
                <a:defRPr/>
              </a:pPr>
              <a:t>&lt;#&gt;</a:t>
            </a:fld>
            <a:endParaRPr lang="de-DE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News Gothic MT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News Gothic MT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News Gothic MT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News Gothic MT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News Gothic MT" pitchFamily="34" charset="0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41974ED-E9F1-4337-9951-BA2FB99D4BFE}" type="slidenum">
              <a:rPr lang="ja-JP" altLang="de-DE" smtClean="0"/>
              <a:pPr>
                <a:defRPr/>
              </a:pPr>
              <a:t>1</a:t>
            </a:fld>
            <a:endParaRPr lang="de-DE" altLang="ja-JP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04F7E1-4698-45D8-A98F-E8048E993814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1F1E45-FE8F-4438-8511-D12E1D2757B2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506D44-098B-4651-ABB5-86697596195A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3429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5052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6BE892-B765-469B-AF74-49C1C967ECAA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289F27-7011-4502-857A-29D130DC8B60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F7A324-29A9-41E9-8978-9512C7FB6D2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DE0AEF-4DAC-4B1B-BC7C-23505073A30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FF097D-B7F7-4718-B836-35887652C3D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4A3515-F278-44B0-A5C5-710A3F1FDC4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42C4BE-A015-45D9-9B46-DDC317B6B5D2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72050" y="366713"/>
            <a:ext cx="1543050" cy="7800975"/>
          </a:xfrm>
        </p:spPr>
        <p:txBody>
          <a:bodyPr vert="eaVert"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342900" y="366713"/>
            <a:ext cx="4476750" cy="7800975"/>
          </a:xfrm>
        </p:spPr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D4D18-CE88-4FBD-9C6F-C7CC8413E8E0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73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26438"/>
            <a:ext cx="16002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1" sz="14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73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26438"/>
            <a:ext cx="21717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kumimoji="1" sz="14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73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26438"/>
            <a:ext cx="16002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1" sz="1400">
                <a:latin typeface="+mn-lt"/>
                <a:ea typeface="+mn-ea"/>
              </a:defRPr>
            </a:lvl1pPr>
          </a:lstStyle>
          <a:p>
            <a:pPr>
              <a:defRPr/>
            </a:pPr>
            <a:fld id="{FE197FB1-8F42-440E-A922-2372737CC6FB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  <p:sp>
        <p:nvSpPr>
          <p:cNvPr id="8" name="Rectangle 2"/>
          <p:cNvSpPr txBox="1">
            <a:spLocks noChangeArrowheads="1"/>
          </p:cNvSpPr>
          <p:nvPr userDrawn="1"/>
        </p:nvSpPr>
        <p:spPr bwMode="auto">
          <a:xfrm rot="20329982">
            <a:off x="685800" y="3531254"/>
            <a:ext cx="6172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bevelB w="38100" h="38100"/>
            </a:sp3d>
          </a:bodyPr>
          <a:lstStyle/>
          <a:p>
            <a:pPr algn="ctr" eaLnBrk="0" hangingPunct="0">
              <a:defRPr/>
            </a:pPr>
            <a:r>
              <a:rPr kumimoji="1" lang="ja-JP" altLang="en-US" sz="4400" kern="0" dirty="0">
                <a:ln>
                  <a:solidFill>
                    <a:srgbClr val="FF00FF"/>
                  </a:solidFill>
                </a:ln>
                <a:solidFill>
                  <a:schemeClr val="tx2"/>
                </a:solidFill>
                <a:latin typeface="+mj-lt"/>
                <a:ea typeface="+mj-ea"/>
                <a:cs typeface="+mj-cs"/>
              </a:rPr>
              <a:t>ＤＲＡＦＴ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lum bright="60000" contrast="-60000"/>
          </a:blip>
          <a:srcRect/>
          <a:stretch>
            <a:fillRect/>
          </a:stretch>
        </p:blipFill>
        <p:spPr bwMode="auto">
          <a:xfrm>
            <a:off x="-176213" y="-42864"/>
            <a:ext cx="7207251" cy="9496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テキスト ボックス 14"/>
          <p:cNvSpPr txBox="1">
            <a:spLocks noChangeArrowheads="1"/>
          </p:cNvSpPr>
          <p:nvPr/>
        </p:nvSpPr>
        <p:spPr bwMode="auto">
          <a:xfrm>
            <a:off x="4178173" y="8729648"/>
            <a:ext cx="247054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1" lang="ja-JP" altLang="en-US" sz="1100" dirty="0">
                <a:latin typeface="HG丸ｺﾞｼｯｸM-PRO" pitchFamily="50" charset="-128"/>
                <a:ea typeface="HG丸ｺﾞｼｯｸM-PRO" pitchFamily="50" charset="-128"/>
              </a:rPr>
              <a:t>主催</a:t>
            </a:r>
            <a:r>
              <a:rPr kumimoji="1" lang="en-US" altLang="ja-JP" sz="1100" dirty="0">
                <a:latin typeface="HG丸ｺﾞｼｯｸM-PRO" pitchFamily="50" charset="-128"/>
                <a:ea typeface="HG丸ｺﾞｼｯｸM-PRO" pitchFamily="50" charset="-128"/>
              </a:rPr>
              <a:t>:</a:t>
            </a:r>
            <a:r>
              <a:rPr kumimoji="1" lang="ja-JP" altLang="en-US" sz="1100" dirty="0">
                <a:latin typeface="HG丸ｺﾞｼｯｸM-PRO" pitchFamily="50" charset="-128"/>
                <a:ea typeface="HG丸ｺﾞｼｯｸM-PRO" pitchFamily="50" charset="-128"/>
              </a:rPr>
              <a:t>ノバルティスファーマ株式会社</a:t>
            </a:r>
          </a:p>
        </p:txBody>
      </p:sp>
      <p:sp>
        <p:nvSpPr>
          <p:cNvPr id="2055" name="テキスト ボックス 17"/>
          <p:cNvSpPr txBox="1">
            <a:spLocks noChangeArrowheads="1"/>
          </p:cNvSpPr>
          <p:nvPr/>
        </p:nvSpPr>
        <p:spPr bwMode="auto">
          <a:xfrm>
            <a:off x="107723" y="312740"/>
            <a:ext cx="673934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itchFamily="50" charset="-128"/>
                <a:ea typeface="HG丸ｺﾞｼｯｸM-PRO" pitchFamily="50" charset="-128"/>
              </a:rPr>
              <a:t>Lifestyle </a:t>
            </a:r>
            <a:r>
              <a:rPr kumimoji="1" lang="en-US" altLang="ja-JP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itchFamily="50" charset="-128"/>
                <a:ea typeface="HG丸ｺﾞｼｯｸM-PRO" pitchFamily="50" charset="-128"/>
              </a:rPr>
              <a:t>Conference</a:t>
            </a:r>
            <a:r>
              <a:rPr kumimoji="1" lang="ja-JP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itchFamily="50" charset="-128"/>
                <a:ea typeface="HG丸ｺﾞｼｯｸM-PRO" pitchFamily="50" charset="-128"/>
              </a:rPr>
              <a:t> 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itchFamily="50" charset="-128"/>
                <a:ea typeface="HG丸ｺﾞｼｯｸM-PRO" pitchFamily="50" charset="-128"/>
              </a:rPr>
              <a:t>2012</a:t>
            </a:r>
            <a:r>
              <a:rPr kumimoji="1" lang="ja-JP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itchFamily="50" charset="-128"/>
                <a:ea typeface="HG丸ｺﾞｼｯｸM-PRO" pitchFamily="50" charset="-128"/>
              </a:rPr>
              <a:t> 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itchFamily="50" charset="-128"/>
                <a:ea typeface="HG丸ｺﾞｼｯｸM-PRO" pitchFamily="50" charset="-128"/>
              </a:rPr>
              <a:t>Autumn</a:t>
            </a:r>
          </a:p>
        </p:txBody>
      </p:sp>
      <p:sp>
        <p:nvSpPr>
          <p:cNvPr id="3" name="テキスト ボックス 18"/>
          <p:cNvSpPr txBox="1">
            <a:spLocks noChangeArrowheads="1"/>
          </p:cNvSpPr>
          <p:nvPr/>
        </p:nvSpPr>
        <p:spPr bwMode="auto">
          <a:xfrm>
            <a:off x="685801" y="884197"/>
            <a:ext cx="5943600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ja-JP" altLang="en-US" sz="2000" dirty="0">
                <a:latin typeface="HG丸ｺﾞｼｯｸM-PRO" pitchFamily="50" charset="-128"/>
                <a:ea typeface="HG丸ｺﾞｼｯｸM-PRO" pitchFamily="50" charset="-128"/>
              </a:rPr>
              <a:t>日 時</a:t>
            </a:r>
            <a:r>
              <a:rPr kumimoji="1" lang="ja-JP" altLang="en-US" dirty="0">
                <a:latin typeface="HG丸ｺﾞｼｯｸM-PRO" pitchFamily="50" charset="-128"/>
                <a:ea typeface="HG丸ｺﾞｼｯｸM-PRO" pitchFamily="50" charset="-128"/>
              </a:rPr>
              <a:t>：</a:t>
            </a:r>
            <a:r>
              <a:rPr kumimoji="1" lang="en-US" altLang="ja-JP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itchFamily="50" charset="-128"/>
                <a:ea typeface="HG丸ｺﾞｼｯｸM-PRO" pitchFamily="50" charset="-128"/>
              </a:rPr>
              <a:t>2012</a:t>
            </a:r>
            <a:r>
              <a:rPr kumimoji="1" lang="ja-JP" altLang="en-US" dirty="0" smtClean="0">
                <a:latin typeface="HG丸ｺﾞｼｯｸM-PRO" pitchFamily="50" charset="-128"/>
                <a:ea typeface="HG丸ｺﾞｼｯｸM-PRO" pitchFamily="50" charset="-128"/>
              </a:rPr>
              <a:t>年 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itchFamily="50" charset="-128"/>
                <a:ea typeface="HG丸ｺﾞｼｯｸM-PRO" pitchFamily="50" charset="-128"/>
              </a:rPr>
              <a:t>11</a:t>
            </a:r>
            <a:r>
              <a:rPr kumimoji="1" lang="ja-JP" altLang="en-US" dirty="0" smtClean="0">
                <a:latin typeface="HG丸ｺﾞｼｯｸM-PRO" pitchFamily="50" charset="-128"/>
                <a:ea typeface="HG丸ｺﾞｼｯｸM-PRO" pitchFamily="50" charset="-128"/>
              </a:rPr>
              <a:t>月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itchFamily="50" charset="-128"/>
                <a:ea typeface="HG丸ｺﾞｼｯｸM-PRO" pitchFamily="50" charset="-128"/>
              </a:rPr>
              <a:t>17</a:t>
            </a:r>
            <a:r>
              <a:rPr kumimoji="1" lang="ja-JP" altLang="en-US" dirty="0" smtClean="0">
                <a:latin typeface="HG丸ｺﾞｼｯｸM-PRO" pitchFamily="50" charset="-128"/>
                <a:ea typeface="HG丸ｺﾞｼｯｸM-PRO" pitchFamily="50" charset="-128"/>
              </a:rPr>
              <a:t>日</a:t>
            </a:r>
            <a:r>
              <a:rPr kumimoji="1" lang="ja-JP" altLang="en-US" dirty="0">
                <a:latin typeface="HG丸ｺﾞｼｯｸM-PRO" pitchFamily="50" charset="-128"/>
                <a:ea typeface="HG丸ｺﾞｼｯｸM-PRO" pitchFamily="50" charset="-128"/>
              </a:rPr>
              <a:t>（土</a:t>
            </a:r>
            <a:r>
              <a:rPr kumimoji="1" lang="ja-JP" altLang="en-US" dirty="0" smtClean="0">
                <a:latin typeface="HG丸ｺﾞｼｯｸM-PRO" pitchFamily="50" charset="-128"/>
                <a:ea typeface="HG丸ｺﾞｼｯｸM-PRO" pitchFamily="50" charset="-128"/>
              </a:rPr>
              <a:t>）</a:t>
            </a:r>
            <a:r>
              <a:rPr kumimoji="1" lang="en-US" altLang="ja-JP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itchFamily="50" charset="-128"/>
                <a:ea typeface="HG丸ｺﾞｼｯｸM-PRO" pitchFamily="50" charset="-128"/>
              </a:rPr>
              <a:t>19</a:t>
            </a:r>
            <a:r>
              <a:rPr kumimoji="1" lang="ja-JP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itchFamily="50" charset="-128"/>
                <a:ea typeface="HG丸ｺﾞｼｯｸM-PRO" pitchFamily="50" charset="-128"/>
              </a:rPr>
              <a:t>：</a:t>
            </a:r>
            <a:r>
              <a:rPr kumimoji="1" lang="en-US" altLang="ja-JP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itchFamily="50" charset="-128"/>
                <a:ea typeface="HG丸ｺﾞｼｯｸM-PRO" pitchFamily="50" charset="-128"/>
              </a:rPr>
              <a:t>00</a:t>
            </a:r>
            <a:r>
              <a:rPr kumimoji="1" lang="ja-JP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itchFamily="50" charset="-128"/>
                <a:ea typeface="HG丸ｺﾞｼｯｸM-PRO" pitchFamily="50" charset="-128"/>
              </a:rPr>
              <a:t>～</a:t>
            </a:r>
            <a:endParaRPr kumimoji="1" lang="ja-JP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itchFamily="50" charset="-128"/>
              <a:ea typeface="HG丸ｺﾞｼｯｸM-PRO" pitchFamily="50" charset="-128"/>
            </a:endParaRPr>
          </a:p>
          <a:p>
            <a:pPr>
              <a:defRPr/>
            </a:pPr>
            <a:r>
              <a:rPr kumimoji="1" lang="ja-JP" altLang="en-US" sz="2000" dirty="0">
                <a:latin typeface="HG丸ｺﾞｼｯｸM-PRO" pitchFamily="50" charset="-128"/>
                <a:ea typeface="HG丸ｺﾞｼｯｸM-PRO" pitchFamily="50" charset="-128"/>
              </a:rPr>
              <a:t>会 場</a:t>
            </a:r>
            <a:r>
              <a:rPr kumimoji="1" lang="ja-JP" altLang="en-US" dirty="0" smtClean="0">
                <a:latin typeface="HG丸ｺﾞｼｯｸM-PRO" pitchFamily="50" charset="-128"/>
                <a:ea typeface="HG丸ｺﾞｼｯｸM-PRO" pitchFamily="50" charset="-128"/>
              </a:rPr>
              <a:t>：</a:t>
            </a:r>
            <a:r>
              <a:rPr kumimoji="1" lang="ja-JP" altLang="en-US" sz="2000" b="1" dirty="0" smtClean="0">
                <a:latin typeface="HG丸ｺﾞｼｯｸM-PRO" pitchFamily="50" charset="-128"/>
                <a:ea typeface="HG丸ｺﾞｼｯｸM-PRO" pitchFamily="50" charset="-128"/>
              </a:rPr>
              <a:t>リーセントカルチャーホテル</a:t>
            </a:r>
            <a:endParaRPr kumimoji="1" lang="en-US" altLang="ja-JP" b="1" dirty="0">
              <a:latin typeface="HG丸ｺﾞｼｯｸM-PRO" pitchFamily="50" charset="-128"/>
              <a:ea typeface="HG丸ｺﾞｼｯｸM-PRO" pitchFamily="50" charset="-128"/>
            </a:endParaRPr>
          </a:p>
          <a:p>
            <a:pPr>
              <a:defRPr/>
            </a:pPr>
            <a:r>
              <a:rPr kumimoji="1" lang="zh-TW" altLang="en-US" sz="2000" dirty="0">
                <a:latin typeface="HG丸ｺﾞｼｯｸM-PRO" pitchFamily="50" charset="-128"/>
                <a:ea typeface="HG丸ｺﾞｼｯｸM-PRO" pitchFamily="50" charset="-128"/>
              </a:rPr>
              <a:t> </a:t>
            </a:r>
            <a:r>
              <a:rPr kumimoji="1" lang="zh-TW" altLang="en-US" sz="2000" dirty="0" smtClean="0">
                <a:latin typeface="HG丸ｺﾞｼｯｸM-PRO" pitchFamily="50" charset="-128"/>
                <a:ea typeface="HG丸ｺﾞｼｯｸM-PRO" pitchFamily="50" charset="-128"/>
              </a:rPr>
              <a:t>         </a:t>
            </a:r>
            <a:r>
              <a:rPr kumimoji="1" lang="zh-TW" altLang="en-US" sz="1400" dirty="0" smtClean="0">
                <a:latin typeface="HG丸ｺﾞｼｯｸM-PRO" pitchFamily="50" charset="-128"/>
                <a:ea typeface="HG丸ｺﾞｼｯｸM-PRO" pitchFamily="50" charset="-128"/>
              </a:rPr>
              <a:t>岡山</a:t>
            </a:r>
            <a:r>
              <a:rPr kumimoji="1" lang="ja-JP" altLang="en-US" sz="1400" dirty="0" smtClean="0">
                <a:latin typeface="HG丸ｺﾞｼｯｸM-PRO" pitchFamily="50" charset="-128"/>
                <a:ea typeface="HG丸ｺﾞｼｯｸM-PRO" pitchFamily="50" charset="-128"/>
              </a:rPr>
              <a:t>市北区学南町</a:t>
            </a:r>
            <a:r>
              <a:rPr kumimoji="1" lang="en-US" altLang="ja-JP" sz="1400" dirty="0" smtClean="0">
                <a:latin typeface="HG丸ｺﾞｼｯｸM-PRO" pitchFamily="50" charset="-128"/>
                <a:ea typeface="HG丸ｺﾞｼｯｸM-PRO" pitchFamily="50" charset="-128"/>
              </a:rPr>
              <a:t>1-3-2 </a:t>
            </a:r>
            <a:r>
              <a:rPr kumimoji="1" lang="en-US" altLang="zh-TW" sz="1400" dirty="0" smtClean="0">
                <a:latin typeface="HG丸ｺﾞｼｯｸM-PRO" pitchFamily="50" charset="-128"/>
                <a:ea typeface="HG丸ｺﾞｼｯｸM-PRO" pitchFamily="50" charset="-128"/>
              </a:rPr>
              <a:t>TEL.086-2</a:t>
            </a:r>
            <a:r>
              <a:rPr kumimoji="1" lang="en-US" altLang="ja-JP" sz="1400" dirty="0" smtClean="0">
                <a:latin typeface="HG丸ｺﾞｼｯｸM-PRO" pitchFamily="50" charset="-128"/>
                <a:ea typeface="HG丸ｺﾞｼｯｸM-PRO" pitchFamily="50" charset="-128"/>
              </a:rPr>
              <a:t>5</a:t>
            </a:r>
            <a:r>
              <a:rPr kumimoji="1" lang="en-US" altLang="zh-TW" sz="1400" dirty="0" smtClean="0">
                <a:latin typeface="HG丸ｺﾞｼｯｸM-PRO" pitchFamily="50" charset="-128"/>
                <a:ea typeface="HG丸ｺﾞｼｯｸM-PRO" pitchFamily="50" charset="-128"/>
              </a:rPr>
              <a:t>3-22</a:t>
            </a:r>
            <a:r>
              <a:rPr kumimoji="1" lang="en-US" altLang="ja-JP" sz="1400" dirty="0" smtClean="0">
                <a:latin typeface="HG丸ｺﾞｼｯｸM-PRO" pitchFamily="50" charset="-128"/>
                <a:ea typeface="HG丸ｺﾞｼｯｸM-PRO" pitchFamily="50" charset="-128"/>
              </a:rPr>
              <a:t>33</a:t>
            </a:r>
            <a:endParaRPr kumimoji="1" lang="ja-JP" altLang="en-US" sz="2000" dirty="0"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2" name="テキスト ボックス 18"/>
          <p:cNvSpPr txBox="1">
            <a:spLocks noChangeArrowheads="1"/>
          </p:cNvSpPr>
          <p:nvPr/>
        </p:nvSpPr>
        <p:spPr bwMode="auto">
          <a:xfrm>
            <a:off x="1231907" y="2139938"/>
            <a:ext cx="50085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1" lang="ja-JP" altLang="en-US" sz="1400" dirty="0">
                <a:latin typeface="HG丸ｺﾞｼｯｸM-PRO" pitchFamily="50" charset="-128"/>
                <a:ea typeface="HG丸ｺﾞｼｯｸM-PRO" pitchFamily="50" charset="-128"/>
              </a:rPr>
              <a:t>情報提供：選択的</a:t>
            </a:r>
            <a:r>
              <a:rPr kumimoji="1" lang="en-US" altLang="ja-JP" sz="1400" dirty="0">
                <a:latin typeface="HG丸ｺﾞｼｯｸM-PRO" pitchFamily="50" charset="-128"/>
                <a:ea typeface="HG丸ｺﾞｼｯｸM-PRO" pitchFamily="50" charset="-128"/>
              </a:rPr>
              <a:t>DPP-4</a:t>
            </a:r>
            <a:r>
              <a:rPr kumimoji="1" lang="ja-JP" altLang="en-US" sz="1400" dirty="0">
                <a:latin typeface="HG丸ｺﾞｼｯｸM-PRO" pitchFamily="50" charset="-128"/>
                <a:ea typeface="HG丸ｺﾞｼｯｸM-PRO" pitchFamily="50" charset="-128"/>
              </a:rPr>
              <a:t>阻害薬　</a:t>
            </a:r>
            <a:r>
              <a:rPr kumimoji="1" lang="en-US" altLang="ja-JP" sz="1400" dirty="0">
                <a:latin typeface="HG丸ｺﾞｼｯｸM-PRO" pitchFamily="50" charset="-128"/>
                <a:ea typeface="HG丸ｺﾞｼｯｸM-PRO" pitchFamily="50" charset="-128"/>
              </a:rPr>
              <a:t>『</a:t>
            </a:r>
            <a:r>
              <a:rPr kumimoji="1" lang="ja-JP" altLang="en-US" sz="1400" dirty="0">
                <a:latin typeface="HG丸ｺﾞｼｯｸM-PRO" pitchFamily="50" charset="-128"/>
                <a:ea typeface="HG丸ｺﾞｼｯｸM-PRO" pitchFamily="50" charset="-128"/>
              </a:rPr>
              <a:t>エクア錠</a:t>
            </a:r>
            <a:r>
              <a:rPr kumimoji="1" lang="en-US" altLang="ja-JP" sz="1400" dirty="0">
                <a:latin typeface="HG丸ｺﾞｼｯｸM-PRO" pitchFamily="50" charset="-128"/>
                <a:ea typeface="HG丸ｺﾞｼｯｸM-PRO" pitchFamily="50" charset="-128"/>
              </a:rPr>
              <a:t>50mg』</a:t>
            </a:r>
            <a:endParaRPr kumimoji="1" lang="ja-JP" altLang="en-US" sz="1400" dirty="0"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135724" y="6865901"/>
            <a:ext cx="6615129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ja-JP" altLang="en-US" sz="2000" b="1" dirty="0" smtClean="0">
                <a:latin typeface="HG丸ｺﾞｼｯｸM-PRO" pitchFamily="50" charset="-128"/>
                <a:ea typeface="HG丸ｺﾞｼｯｸM-PRO" pitchFamily="50" charset="-128"/>
              </a:rPr>
              <a:t>久留米大学　糖尿病性血管合併症病態・治療学講座</a:t>
            </a:r>
            <a:endParaRPr kumimoji="1" lang="en-US" altLang="ja-JP" sz="2000" b="1" dirty="0" smtClean="0">
              <a:latin typeface="HG丸ｺﾞｼｯｸM-PRO" pitchFamily="50" charset="-128"/>
              <a:ea typeface="HG丸ｺﾞｼｯｸM-PRO" pitchFamily="50" charset="-128"/>
            </a:endParaRPr>
          </a:p>
          <a:p>
            <a:pPr>
              <a:defRPr/>
            </a:pPr>
            <a:r>
              <a:rPr kumimoji="1" lang="ja-JP" alt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itchFamily="50" charset="-128"/>
                <a:ea typeface="HG丸ｺﾞｼｯｸM-PRO" pitchFamily="50" charset="-128"/>
              </a:rPr>
              <a:t>　　　　　　　　　　　</a:t>
            </a:r>
            <a:r>
              <a:rPr kumimoji="1" lang="ja-JP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itchFamily="50" charset="-128"/>
                <a:ea typeface="HG丸ｺﾞｼｯｸM-PRO" pitchFamily="50" charset="-128"/>
              </a:rPr>
              <a:t>教授</a:t>
            </a:r>
            <a:r>
              <a:rPr kumimoji="1" lang="ja-JP" altLang="en-US" sz="105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itchFamily="50" charset="-128"/>
                <a:ea typeface="HG丸ｺﾞｼｯｸM-PRO" pitchFamily="50" charset="-128"/>
              </a:rPr>
              <a:t>　</a:t>
            </a:r>
            <a:r>
              <a:rPr kumimoji="1" lang="ja-JP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itchFamily="50" charset="-128"/>
                <a:ea typeface="HG丸ｺﾞｼｯｸM-PRO" pitchFamily="50" charset="-128"/>
              </a:rPr>
              <a:t>山岸　昌一</a:t>
            </a:r>
            <a:r>
              <a:rPr kumimoji="1" lang="zh-CN" altLang="en-US" sz="2400" dirty="0" smtClean="0">
                <a:latin typeface="HG丸ｺﾞｼｯｸM-PRO" pitchFamily="50" charset="-128"/>
                <a:ea typeface="HG丸ｺﾞｼｯｸM-PRO" pitchFamily="50" charset="-128"/>
              </a:rPr>
              <a:t>先生</a:t>
            </a:r>
            <a:r>
              <a:rPr kumimoji="1" lang="zh-CN" altLang="en-US" sz="2000" dirty="0" smtClean="0">
                <a:latin typeface="HG丸ｺﾞｼｯｸM-PRO" pitchFamily="50" charset="-128"/>
                <a:ea typeface="HG丸ｺﾞｼｯｸM-PRO" pitchFamily="50" charset="-128"/>
              </a:rPr>
              <a:t> </a:t>
            </a:r>
            <a:endParaRPr kumimoji="1" lang="zh-CN" altLang="en-US" sz="2000" dirty="0">
              <a:latin typeface="HG丸ｺﾞｼｯｸM-PRO" pitchFamily="50" charset="-128"/>
              <a:ea typeface="HG丸ｺﾞｼｯｸM-PRO" pitchFamily="50" charset="-128"/>
            </a:endParaRPr>
          </a:p>
        </p:txBody>
      </p:sp>
      <p:grpSp>
        <p:nvGrpSpPr>
          <p:cNvPr id="34" name="グループ化 33"/>
          <p:cNvGrpSpPr/>
          <p:nvPr/>
        </p:nvGrpSpPr>
        <p:grpSpPr>
          <a:xfrm>
            <a:off x="88826" y="5129145"/>
            <a:ext cx="3906685" cy="461665"/>
            <a:chOff x="131690" y="6657961"/>
            <a:chExt cx="3906685" cy="461665"/>
          </a:xfrm>
        </p:grpSpPr>
        <p:sp>
          <p:nvSpPr>
            <p:cNvPr id="12" name="正方形/長方形 11"/>
            <p:cNvSpPr/>
            <p:nvPr/>
          </p:nvSpPr>
          <p:spPr bwMode="auto">
            <a:xfrm>
              <a:off x="131690" y="6704127"/>
              <a:ext cx="203934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kumimoji="1" lang="en-US" altLang="ja-JP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G丸ｺﾞｼｯｸM-PRO" pitchFamily="50" charset="-128"/>
                  <a:ea typeface="HG丸ｺﾞｼｯｸM-PRO" pitchFamily="50" charset="-128"/>
                </a:rPr>
                <a:t>19:30</a:t>
              </a:r>
              <a:r>
                <a:rPr kumimoji="1" lang="ja-JP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G丸ｺﾞｼｯｸM-PRO" pitchFamily="50" charset="-128"/>
                  <a:ea typeface="HG丸ｺﾞｼｯｸM-PRO" pitchFamily="50" charset="-128"/>
                </a:rPr>
                <a:t>～</a:t>
              </a:r>
              <a:r>
                <a:rPr kumimoji="1" lang="en-US" altLang="ja-JP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G丸ｺﾞｼｯｸM-PRO" pitchFamily="50" charset="-128"/>
                  <a:ea typeface="HG丸ｺﾞｼｯｸM-PRO" pitchFamily="50" charset="-128"/>
                </a:rPr>
                <a:t>20:30</a:t>
              </a:r>
              <a:r>
                <a:rPr kumimoji="1" lang="ja-JP" alt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G丸ｺﾞｼｯｸM-PRO" pitchFamily="50" charset="-128"/>
                  <a:ea typeface="HG丸ｺﾞｼｯｸM-PRO" pitchFamily="50" charset="-128"/>
                </a:rPr>
                <a:t>　</a:t>
              </a:r>
            </a:p>
          </p:txBody>
        </p:sp>
        <p:sp>
          <p:nvSpPr>
            <p:cNvPr id="18" name="正方形/長方形 17"/>
            <p:cNvSpPr/>
            <p:nvPr/>
          </p:nvSpPr>
          <p:spPr bwMode="auto">
            <a:xfrm>
              <a:off x="1790644" y="6657961"/>
              <a:ext cx="224773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kumimoji="1" lang="ja-JP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G丸ｺﾞｼｯｸM-PRO" pitchFamily="50" charset="-128"/>
                  <a:ea typeface="HG丸ｺﾞｼｯｸM-PRO" pitchFamily="50" charset="-128"/>
                </a:rPr>
                <a:t>　</a:t>
              </a:r>
              <a:r>
                <a:rPr kumimoji="1" lang="en-US" altLang="ja-JP" sz="2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G丸ｺﾞｼｯｸM-PRO" pitchFamily="50" charset="-128"/>
                  <a:ea typeface="HG丸ｺﾞｼｯｸM-PRO" pitchFamily="50" charset="-128"/>
                </a:rPr>
                <a:t>【</a:t>
              </a:r>
              <a:r>
                <a:rPr kumimoji="1" lang="ja-JP" altLang="en-US" sz="2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G丸ｺﾞｼｯｸM-PRO" pitchFamily="50" charset="-128"/>
                  <a:ea typeface="HG丸ｺﾞｼｯｸM-PRO" pitchFamily="50" charset="-128"/>
                </a:rPr>
                <a:t>特別講演</a:t>
              </a:r>
              <a:r>
                <a:rPr kumimoji="1" lang="en-US" altLang="ja-JP" sz="2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G丸ｺﾞｼｯｸM-PRO" pitchFamily="50" charset="-128"/>
                  <a:ea typeface="HG丸ｺﾞｼｯｸM-PRO" pitchFamily="50" charset="-128"/>
                </a:rPr>
                <a:t>】</a:t>
              </a:r>
              <a:endParaRPr kumimoji="1" lang="ja-JP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itchFamily="50" charset="-128"/>
                <a:ea typeface="HG丸ｺﾞｼｯｸM-PRO" pitchFamily="50" charset="-128"/>
              </a:endParaRPr>
            </a:p>
          </p:txBody>
        </p:sp>
      </p:grpSp>
      <p:sp>
        <p:nvSpPr>
          <p:cNvPr id="22" name="正方形/長方形 21"/>
          <p:cNvSpPr/>
          <p:nvPr/>
        </p:nvSpPr>
        <p:spPr>
          <a:xfrm>
            <a:off x="-71440" y="5592704"/>
            <a:ext cx="705643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en-US" altLang="ja-JP" sz="36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itchFamily="50" charset="-128"/>
                <a:ea typeface="HG丸ｺﾞｼｯｸM-PRO" pitchFamily="50" charset="-128"/>
              </a:rPr>
              <a:t>『</a:t>
            </a:r>
            <a:r>
              <a:rPr lang="ja-JP" altLang="en-US" sz="3600" b="1" smtClean="0"/>
              <a:t>心血管病</a:t>
            </a:r>
            <a:r>
              <a:rPr lang="ja-JP" altLang="en-US" sz="3600" b="1" dirty="0" smtClean="0"/>
              <a:t>阻止を目指した</a:t>
            </a:r>
            <a:endParaRPr lang="en-US" altLang="ja-JP" sz="3600" b="1" dirty="0" smtClean="0"/>
          </a:p>
          <a:p>
            <a:pPr algn="r">
              <a:defRPr/>
            </a:pPr>
            <a:r>
              <a:rPr lang="ja-JP" altLang="en-US" sz="3600" b="1" dirty="0" smtClean="0"/>
              <a:t>　　</a:t>
            </a:r>
            <a:r>
              <a:rPr lang="en-US" altLang="ja-JP" sz="3600" b="1" dirty="0" smtClean="0"/>
              <a:t>2</a:t>
            </a:r>
            <a:r>
              <a:rPr lang="ja-JP" altLang="en-US" sz="3600" b="1" dirty="0" smtClean="0"/>
              <a:t>型糖尿病の新しい治療戦略</a:t>
            </a:r>
            <a:r>
              <a:rPr kumimoji="1" lang="en-US" altLang="ja-JP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itchFamily="50" charset="-128"/>
                <a:ea typeface="HG丸ｺﾞｼｯｸM-PRO" pitchFamily="50" charset="-128"/>
              </a:rPr>
              <a:t>』</a:t>
            </a:r>
            <a:endParaRPr kumimoji="1" lang="zh-CN" alt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23" name="テキスト ボックス 15"/>
          <p:cNvSpPr txBox="1">
            <a:spLocks noChangeArrowheads="1"/>
          </p:cNvSpPr>
          <p:nvPr/>
        </p:nvSpPr>
        <p:spPr bwMode="auto">
          <a:xfrm>
            <a:off x="176212" y="3128932"/>
            <a:ext cx="64008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ja-JP" altLang="en-US" dirty="0" smtClean="0">
                <a:latin typeface="HG丸ｺﾞｼｯｸM-PRO" pitchFamily="50" charset="-128"/>
                <a:ea typeface="HG丸ｺﾞｼｯｸM-PRO" pitchFamily="50" charset="-128"/>
              </a:rPr>
              <a:t>　　</a:t>
            </a:r>
            <a:r>
              <a:rPr kumimoji="1" lang="ja-JP" altLang="en-US" sz="2000" dirty="0" smtClean="0">
                <a:latin typeface="HG丸ｺﾞｼｯｸM-PRO" pitchFamily="50" charset="-128"/>
                <a:ea typeface="HG丸ｺﾞｼｯｸM-PRO" pitchFamily="50" charset="-128"/>
              </a:rPr>
              <a:t>座長：医療法人　和葉会　</a:t>
            </a:r>
            <a:r>
              <a:rPr kumimoji="1" lang="ja-JP" altLang="en-US" sz="2000" dirty="0" err="1" smtClean="0">
                <a:latin typeface="HG丸ｺﾞｼｯｸM-PRO" pitchFamily="50" charset="-128"/>
                <a:ea typeface="HG丸ｺﾞｼｯｸM-PRO" pitchFamily="50" charset="-128"/>
              </a:rPr>
              <a:t>まび</a:t>
            </a:r>
            <a:r>
              <a:rPr kumimoji="1" lang="ja-JP" altLang="en-US" sz="2000" dirty="0" smtClean="0">
                <a:latin typeface="HG丸ｺﾞｼｯｸM-PRO" pitchFamily="50" charset="-128"/>
                <a:ea typeface="HG丸ｺﾞｼｯｸM-PRO" pitchFamily="50" charset="-128"/>
              </a:rPr>
              <a:t>記念病院</a:t>
            </a:r>
            <a:endParaRPr kumimoji="1" lang="en-US" altLang="ja-JP" sz="2000" dirty="0" smtClean="0">
              <a:latin typeface="HG丸ｺﾞｼｯｸM-PRO" pitchFamily="50" charset="-128"/>
              <a:ea typeface="HG丸ｺﾞｼｯｸM-PRO" pitchFamily="50" charset="-128"/>
            </a:endParaRPr>
          </a:p>
          <a:p>
            <a:pPr>
              <a:defRPr/>
            </a:pPr>
            <a:r>
              <a:rPr kumimoji="1" lang="ja-JP" altLang="en-US" sz="2000" dirty="0" smtClean="0">
                <a:latin typeface="HG丸ｺﾞｼｯｸM-PRO" pitchFamily="50" charset="-128"/>
                <a:ea typeface="HG丸ｺﾞｼｯｸM-PRO" pitchFamily="50" charset="-128"/>
              </a:rPr>
              <a:t>　　　　　　　</a:t>
            </a:r>
            <a:r>
              <a:rPr kumimoji="1" lang="ja-JP" altLang="en-US" sz="2000" dirty="0">
                <a:latin typeface="HG丸ｺﾞｼｯｸM-PRO" pitchFamily="50" charset="-128"/>
                <a:ea typeface="HG丸ｺﾞｼｯｸM-PRO" pitchFamily="50" charset="-128"/>
              </a:rPr>
              <a:t>　  </a:t>
            </a:r>
            <a:r>
              <a:rPr kumimoji="1" lang="ja-JP" altLang="en-US" sz="2000" dirty="0" smtClean="0">
                <a:latin typeface="HG丸ｺﾞｼｯｸM-PRO" pitchFamily="50" charset="-128"/>
                <a:ea typeface="HG丸ｺﾞｼｯｸM-PRO" pitchFamily="50" charset="-128"/>
              </a:rPr>
              <a:t>　　　　</a:t>
            </a:r>
            <a:r>
              <a:rPr kumimoji="1" lang="ja-JP" altLang="en-US" sz="900" dirty="0" smtClean="0">
                <a:latin typeface="HG丸ｺﾞｼｯｸM-PRO" pitchFamily="50" charset="-128"/>
                <a:ea typeface="HG丸ｺﾞｼｯｸM-PRO" pitchFamily="50" charset="-128"/>
              </a:rPr>
              <a:t>　</a:t>
            </a:r>
            <a:r>
              <a:rPr kumimoji="1" lang="ja-JP" altLang="en-US" sz="2000" dirty="0" smtClean="0">
                <a:latin typeface="HG丸ｺﾞｼｯｸM-PRO" pitchFamily="50" charset="-128"/>
                <a:ea typeface="HG丸ｺﾞｼｯｸM-PRO" pitchFamily="50" charset="-128"/>
              </a:rPr>
              <a:t>理事長 </a:t>
            </a:r>
            <a:r>
              <a:rPr kumimoji="1" lang="ja-JP" alt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itchFamily="50" charset="-128"/>
                <a:ea typeface="HG丸ｺﾞｼｯｸM-PRO" pitchFamily="50" charset="-128"/>
              </a:rPr>
              <a:t>村上　和春</a:t>
            </a:r>
            <a:r>
              <a:rPr kumimoji="1" lang="ja-JP" altLang="en-US" sz="2000" dirty="0" smtClean="0">
                <a:latin typeface="HG丸ｺﾞｼｯｸM-PRO" pitchFamily="50" charset="-128"/>
                <a:ea typeface="HG丸ｺﾞｼｯｸM-PRO" pitchFamily="50" charset="-128"/>
              </a:rPr>
              <a:t>先生 </a:t>
            </a:r>
            <a:endParaRPr kumimoji="1" lang="ja-JP" altLang="en-US" sz="2000" dirty="0"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24" name="テキスト ボックス 15"/>
          <p:cNvSpPr txBox="1">
            <a:spLocks noChangeArrowheads="1"/>
          </p:cNvSpPr>
          <p:nvPr/>
        </p:nvSpPr>
        <p:spPr bwMode="auto">
          <a:xfrm>
            <a:off x="257160" y="4644963"/>
            <a:ext cx="645321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ja-JP" altLang="en-US" dirty="0" smtClean="0">
                <a:latin typeface="HG丸ｺﾞｼｯｸM-PRO" pitchFamily="50" charset="-128"/>
                <a:ea typeface="HG丸ｺﾞｼｯｸM-PRO" pitchFamily="50" charset="-128"/>
              </a:rPr>
              <a:t>医療法人　和葉会　</a:t>
            </a:r>
            <a:r>
              <a:rPr kumimoji="1" lang="ja-JP" altLang="en-US" dirty="0" err="1" smtClean="0">
                <a:latin typeface="HG丸ｺﾞｼｯｸM-PRO" pitchFamily="50" charset="-128"/>
                <a:ea typeface="HG丸ｺﾞｼｯｸM-PRO" pitchFamily="50" charset="-128"/>
              </a:rPr>
              <a:t>まび</a:t>
            </a:r>
            <a:r>
              <a:rPr kumimoji="1" lang="ja-JP" altLang="en-US" dirty="0" smtClean="0">
                <a:latin typeface="HG丸ｺﾞｼｯｸM-PRO" pitchFamily="50" charset="-128"/>
                <a:ea typeface="HG丸ｺﾞｼｯｸM-PRO" pitchFamily="50" charset="-128"/>
              </a:rPr>
              <a:t>記念病院　理事長 </a:t>
            </a:r>
            <a:r>
              <a:rPr kumimoji="1" lang="ja-JP" altLang="en-US" sz="2000" b="1" dirty="0" smtClean="0">
                <a:latin typeface="HG丸ｺﾞｼｯｸM-PRO" pitchFamily="50" charset="-128"/>
                <a:ea typeface="HG丸ｺﾞｼｯｸM-PRO" pitchFamily="50" charset="-128"/>
              </a:rPr>
              <a:t>村上　和春</a:t>
            </a:r>
            <a:r>
              <a:rPr kumimoji="1" lang="ja-JP" altLang="en-US" dirty="0" smtClean="0">
                <a:latin typeface="HG丸ｺﾞｼｯｸM-PRO" pitchFamily="50" charset="-128"/>
                <a:ea typeface="HG丸ｺﾞｼｯｸM-PRO" pitchFamily="50" charset="-128"/>
              </a:rPr>
              <a:t>先生</a:t>
            </a:r>
            <a:endParaRPr kumimoji="1" lang="ja-JP" altLang="en-US" dirty="0"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25" name="正方形/長方形 24"/>
          <p:cNvSpPr/>
          <p:nvPr/>
        </p:nvSpPr>
        <p:spPr>
          <a:xfrm>
            <a:off x="-184944" y="4178235"/>
            <a:ext cx="72278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ja-JP" sz="2800" b="1" dirty="0" smtClean="0">
                <a:latin typeface="HG丸ｺﾞｼｯｸM-PRO" pitchFamily="50" charset="-128"/>
                <a:ea typeface="HG丸ｺﾞｼｯｸM-PRO" pitchFamily="50" charset="-128"/>
              </a:rPr>
              <a:t>『</a:t>
            </a:r>
            <a:r>
              <a:rPr lang="ja-JP" altLang="en-US" sz="2400" b="1" dirty="0" smtClean="0">
                <a:latin typeface="HG丸ｺﾞｼｯｸM-PRO" pitchFamily="50" charset="-128"/>
                <a:ea typeface="HG丸ｺﾞｼｯｸM-PRO" pitchFamily="50" charset="-128"/>
              </a:rPr>
              <a:t>当院に</a:t>
            </a:r>
            <a:r>
              <a:rPr lang="ja-JP" altLang="en-US" sz="2400" b="1" dirty="0" smtClean="0">
                <a:latin typeface="HG丸ｺﾞｼｯｸM-PRO" pitchFamily="50" charset="-128"/>
                <a:ea typeface="HG丸ｺﾞｼｯｸM-PRO" pitchFamily="50" charset="-128"/>
              </a:rPr>
              <a:t>おける</a:t>
            </a:r>
            <a:r>
              <a:rPr lang="ja-JP" altLang="en-US" sz="2400" b="1" dirty="0" smtClean="0">
                <a:latin typeface="HG丸ｺﾞｼｯｸM-PRO" pitchFamily="50" charset="-128"/>
                <a:ea typeface="HG丸ｺﾞｼｯｸM-PRO" pitchFamily="50" charset="-128"/>
              </a:rPr>
              <a:t>ビルダ</a:t>
            </a:r>
            <a:r>
              <a:rPr lang="ja-JP" altLang="en-US" sz="2400" b="1" dirty="0" smtClean="0">
                <a:latin typeface="HG丸ｺﾞｼｯｸM-PRO" pitchFamily="50" charset="-128"/>
                <a:ea typeface="HG丸ｺﾞｼｯｸM-PRO" pitchFamily="50" charset="-128"/>
              </a:rPr>
              <a:t>グリプチン</a:t>
            </a:r>
            <a:r>
              <a:rPr lang="ja-JP" altLang="en-US" sz="2400" b="1" dirty="0" smtClean="0">
                <a:latin typeface="HG丸ｺﾞｼｯｸM-PRO" pitchFamily="50" charset="-128"/>
                <a:ea typeface="HG丸ｺﾞｼｯｸM-PRO" pitchFamily="50" charset="-128"/>
              </a:rPr>
              <a:t>の</a:t>
            </a:r>
            <a:r>
              <a:rPr lang="ja-JP" altLang="en-US" sz="2400" b="1" dirty="0" smtClean="0">
                <a:latin typeface="HG丸ｺﾞｼｯｸM-PRO" pitchFamily="50" charset="-128"/>
                <a:ea typeface="HG丸ｺﾞｼｯｸM-PRO" pitchFamily="50" charset="-128"/>
              </a:rPr>
              <a:t>使用経験</a:t>
            </a:r>
            <a:r>
              <a:rPr lang="en-US" altLang="ja-JP" sz="2800" b="1" dirty="0" smtClean="0">
                <a:latin typeface="HG丸ｺﾞｼｯｸM-PRO" pitchFamily="50" charset="-128"/>
                <a:ea typeface="HG丸ｺﾞｼｯｸM-PRO" pitchFamily="50" charset="-128"/>
              </a:rPr>
              <a:t>』</a:t>
            </a:r>
            <a:r>
              <a:rPr lang="ja-JP" altLang="en-US" sz="2000" b="1" dirty="0" smtClean="0"/>
              <a:t>　</a:t>
            </a:r>
            <a:endParaRPr kumimoji="1" lang="zh-CN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2064" name="額縁 25"/>
          <p:cNvSpPr>
            <a:spLocks noChangeArrowheads="1"/>
          </p:cNvSpPr>
          <p:nvPr/>
        </p:nvSpPr>
        <p:spPr bwMode="auto">
          <a:xfrm>
            <a:off x="0" y="2957503"/>
            <a:ext cx="6858000" cy="5072072"/>
          </a:xfrm>
          <a:prstGeom prst="bevel">
            <a:avLst>
              <a:gd name="adj" fmla="val 2662"/>
            </a:avLst>
          </a:prstGeom>
          <a:noFill/>
          <a:ln w="19050" algn="ctr">
            <a:solidFill>
              <a:srgbClr val="FF0066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6" name="正方形/長方形 15"/>
          <p:cNvSpPr/>
          <p:nvPr/>
        </p:nvSpPr>
        <p:spPr>
          <a:xfrm>
            <a:off x="2185986" y="2376456"/>
            <a:ext cx="2486025" cy="5857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kumimoji="1" lang="en-US" altLang="ja-JP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itchFamily="50" charset="-128"/>
                <a:ea typeface="HG丸ｺﾞｼｯｸM-PRO" pitchFamily="50" charset="-128"/>
              </a:rPr>
              <a:t>PROGRAM</a:t>
            </a:r>
            <a:endParaRPr lang="ja-JP" alt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charset="-128"/>
            </a:endParaRPr>
          </a:p>
        </p:txBody>
      </p:sp>
      <p:grpSp>
        <p:nvGrpSpPr>
          <p:cNvPr id="35" name="グループ化 34"/>
          <p:cNvGrpSpPr/>
          <p:nvPr/>
        </p:nvGrpSpPr>
        <p:grpSpPr>
          <a:xfrm>
            <a:off x="131689" y="3857559"/>
            <a:ext cx="3275899" cy="400110"/>
            <a:chOff x="131690" y="5043463"/>
            <a:chExt cx="3309423" cy="400110"/>
          </a:xfrm>
        </p:grpSpPr>
        <p:sp>
          <p:nvSpPr>
            <p:cNvPr id="28" name="テキスト ボックス 27"/>
            <p:cNvSpPr txBox="1"/>
            <p:nvPr/>
          </p:nvSpPr>
          <p:spPr>
            <a:xfrm>
              <a:off x="131690" y="5089630"/>
              <a:ext cx="188207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kumimoji="1" lang="en-US" altLang="ja-JP" sz="16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G丸ｺﾞｼｯｸM-PRO" pitchFamily="50" charset="-128"/>
                  <a:ea typeface="HG丸ｺﾞｼｯｸM-PRO" pitchFamily="50" charset="-128"/>
                </a:rPr>
                <a:t>19:10</a:t>
              </a:r>
              <a:r>
                <a:rPr kumimoji="1" lang="ja-JP" altLang="en-US" sz="16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G丸ｺﾞｼｯｸM-PRO" pitchFamily="50" charset="-128"/>
                  <a:ea typeface="HG丸ｺﾞｼｯｸM-PRO" pitchFamily="50" charset="-128"/>
                </a:rPr>
                <a:t>～</a:t>
              </a:r>
              <a:r>
                <a:rPr kumimoji="1" lang="en-US" altLang="ja-JP" sz="16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G丸ｺﾞｼｯｸM-PRO" pitchFamily="50" charset="-128"/>
                  <a:ea typeface="HG丸ｺﾞｼｯｸM-PRO" pitchFamily="50" charset="-128"/>
                </a:rPr>
                <a:t>19:30</a:t>
              </a:r>
              <a:r>
                <a:rPr kumimoji="1" lang="ja-JP" altLang="en-US" sz="1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G丸ｺﾞｼｯｸM-PRO" pitchFamily="50" charset="-128"/>
                  <a:ea typeface="HG丸ｺﾞｼｯｸM-PRO" pitchFamily="50" charset="-128"/>
                </a:rPr>
                <a:t>　</a:t>
              </a:r>
              <a:endParaRPr kumimoji="1" lang="en-US" altLang="ja-JP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G丸ｺﾞｼｯｸM-PRO" pitchFamily="50" charset="-128"/>
                <a:ea typeface="HG丸ｺﾞｼｯｸM-PRO" pitchFamily="50" charset="-128"/>
              </a:endParaRPr>
            </a:p>
          </p:txBody>
        </p:sp>
        <p:sp>
          <p:nvSpPr>
            <p:cNvPr id="29" name="テキスト ボックス 28"/>
            <p:cNvSpPr txBox="1"/>
            <p:nvPr/>
          </p:nvSpPr>
          <p:spPr>
            <a:xfrm>
              <a:off x="1690208" y="5043463"/>
              <a:ext cx="175090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G丸ｺﾞｼｯｸM-PRO" pitchFamily="50" charset="-128"/>
                  <a:ea typeface="HG丸ｺﾞｼｯｸM-PRO" pitchFamily="50" charset="-128"/>
                </a:rPr>
                <a:t>【</a:t>
              </a:r>
              <a:r>
                <a:rPr kumimoji="1" lang="ja-JP" altLang="en-US" sz="2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G丸ｺﾞｼｯｸM-PRO" pitchFamily="50" charset="-128"/>
                  <a:ea typeface="HG丸ｺﾞｼｯｸM-PRO" pitchFamily="50" charset="-128"/>
                </a:rPr>
                <a:t>一般演題</a:t>
              </a:r>
              <a:r>
                <a:rPr kumimoji="1" lang="en-US" altLang="ja-JP" sz="2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G丸ｺﾞｼｯｸM-PRO" pitchFamily="50" charset="-128"/>
                  <a:ea typeface="HG丸ｺﾞｼｯｸM-PRO" pitchFamily="50" charset="-128"/>
                </a:rPr>
                <a:t>】</a:t>
              </a:r>
              <a:endParaRPr kumimoji="1" lang="ja-JP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30" name="テキスト ボックス 29"/>
          <p:cNvSpPr txBox="1"/>
          <p:nvPr/>
        </p:nvSpPr>
        <p:spPr>
          <a:xfrm>
            <a:off x="-383492" y="8115294"/>
            <a:ext cx="708815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TW" altLang="en-US" sz="1100" dirty="0" smtClean="0">
                <a:latin typeface="HG丸ｺﾞｼｯｸM-PRO" pitchFamily="50" charset="-128"/>
                <a:ea typeface="HG丸ｺﾞｼｯｸM-PRO" pitchFamily="50" charset="-128"/>
              </a:rPr>
              <a:t>世話人 </a:t>
            </a:r>
            <a:r>
              <a:rPr kumimoji="1" lang="en-US" altLang="zh-TW" sz="1100" dirty="0" smtClean="0">
                <a:latin typeface="HG丸ｺﾞｼｯｸM-PRO" pitchFamily="50" charset="-128"/>
                <a:ea typeface="HG丸ｺﾞｼｯｸM-PRO" pitchFamily="50" charset="-128"/>
              </a:rPr>
              <a:t>: </a:t>
            </a:r>
            <a:r>
              <a:rPr kumimoji="1" lang="zh-TW" altLang="en-US" sz="1100" dirty="0" smtClean="0">
                <a:latin typeface="HG丸ｺﾞｼｯｸM-PRO" pitchFamily="50" charset="-128"/>
                <a:ea typeface="HG丸ｺﾞｼｯｸM-PRO" pitchFamily="50" charset="-128"/>
              </a:rPr>
              <a:t>村上 和春 先生</a:t>
            </a:r>
            <a:r>
              <a:rPr kumimoji="1" lang="ja-JP" altLang="en-US" sz="1100" dirty="0" smtClean="0">
                <a:latin typeface="HG丸ｺﾞｼｯｸM-PRO" pitchFamily="50" charset="-128"/>
                <a:ea typeface="HG丸ｺﾞｼｯｸM-PRO" pitchFamily="50" charset="-128"/>
              </a:rPr>
              <a:t>　</a:t>
            </a:r>
            <a:r>
              <a:rPr kumimoji="1" lang="zh-TW" altLang="en-US" sz="1100" dirty="0" smtClean="0">
                <a:latin typeface="HG丸ｺﾞｼｯｸM-PRO" pitchFamily="50" charset="-128"/>
                <a:ea typeface="HG丸ｺﾞｼｯｸM-PRO" pitchFamily="50" charset="-128"/>
              </a:rPr>
              <a:t>山田 真人 先生</a:t>
            </a:r>
            <a:r>
              <a:rPr kumimoji="1" lang="ja-JP" altLang="en-US" sz="1100" dirty="0" smtClean="0">
                <a:latin typeface="HG丸ｺﾞｼｯｸM-PRO" pitchFamily="50" charset="-128"/>
                <a:ea typeface="HG丸ｺﾞｼｯｸM-PRO" pitchFamily="50" charset="-128"/>
              </a:rPr>
              <a:t>　</a:t>
            </a:r>
            <a:r>
              <a:rPr kumimoji="1" lang="zh-TW" altLang="en-US" sz="1100" dirty="0" smtClean="0">
                <a:latin typeface="HG丸ｺﾞｼｯｸM-PRO" pitchFamily="50" charset="-128"/>
                <a:ea typeface="HG丸ｺﾞｼｯｸM-PRO" pitchFamily="50" charset="-128"/>
              </a:rPr>
              <a:t>難波 靖治</a:t>
            </a:r>
            <a:r>
              <a:rPr kumimoji="1" lang="ja-JP" altLang="en-US" sz="1100" dirty="0" smtClean="0">
                <a:latin typeface="HG丸ｺﾞｼｯｸM-PRO" pitchFamily="50" charset="-128"/>
                <a:ea typeface="HG丸ｺﾞｼｯｸM-PRO" pitchFamily="50" charset="-128"/>
              </a:rPr>
              <a:t> </a:t>
            </a:r>
            <a:r>
              <a:rPr kumimoji="1" lang="zh-TW" altLang="en-US" sz="1100" dirty="0" smtClean="0">
                <a:latin typeface="HG丸ｺﾞｼｯｸM-PRO" pitchFamily="50" charset="-128"/>
                <a:ea typeface="HG丸ｺﾞｼｯｸM-PRO" pitchFamily="50" charset="-128"/>
              </a:rPr>
              <a:t>先生</a:t>
            </a:r>
            <a:r>
              <a:rPr kumimoji="1" lang="ja-JP" altLang="en-US" sz="1100" dirty="0" smtClean="0">
                <a:latin typeface="HG丸ｺﾞｼｯｸM-PRO" pitchFamily="50" charset="-128"/>
                <a:ea typeface="HG丸ｺﾞｼｯｸM-PRO" pitchFamily="50" charset="-128"/>
              </a:rPr>
              <a:t>　</a:t>
            </a:r>
            <a:r>
              <a:rPr kumimoji="1" lang="zh-TW" altLang="en-US" sz="1100" dirty="0" smtClean="0">
                <a:latin typeface="HG丸ｺﾞｼｯｸM-PRO" pitchFamily="50" charset="-128"/>
                <a:ea typeface="HG丸ｺﾞｼｯｸM-PRO" pitchFamily="50" charset="-128"/>
              </a:rPr>
              <a:t>青景 和英</a:t>
            </a:r>
            <a:r>
              <a:rPr kumimoji="1" lang="ja-JP" altLang="en-US" sz="1100" dirty="0" smtClean="0">
                <a:latin typeface="HG丸ｺﾞｼｯｸM-PRO" pitchFamily="50" charset="-128"/>
                <a:ea typeface="HG丸ｺﾞｼｯｸM-PRO" pitchFamily="50" charset="-128"/>
              </a:rPr>
              <a:t>先生　</a:t>
            </a:r>
            <a:r>
              <a:rPr kumimoji="1" lang="zh-TW" altLang="en-US" sz="1100" dirty="0" smtClean="0">
                <a:latin typeface="HG丸ｺﾞｼｯｸM-PRO" pitchFamily="50" charset="-128"/>
                <a:ea typeface="HG丸ｺﾞｼｯｸM-PRO" pitchFamily="50" charset="-128"/>
              </a:rPr>
              <a:t>沢山 俊民 先生</a:t>
            </a:r>
            <a:r>
              <a:rPr kumimoji="1" lang="ja-JP" altLang="en-US" sz="1100" dirty="0" smtClean="0">
                <a:latin typeface="HG丸ｺﾞｼｯｸM-PRO" pitchFamily="50" charset="-128"/>
                <a:ea typeface="HG丸ｺﾞｼｯｸM-PRO" pitchFamily="50" charset="-128"/>
              </a:rPr>
              <a:t>　　　</a:t>
            </a:r>
            <a:endParaRPr kumimoji="1" lang="zh-TW" altLang="en-US" sz="1100" dirty="0" smtClean="0"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200038" y="8343902"/>
            <a:ext cx="5218095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100" dirty="0" smtClean="0">
                <a:latin typeface="HG丸ｺﾞｼｯｸM-PRO" pitchFamily="50" charset="-128"/>
                <a:ea typeface="HG丸ｺﾞｼｯｸM-PRO" pitchFamily="50" charset="-128"/>
              </a:rPr>
              <a:t>※</a:t>
            </a:r>
            <a:r>
              <a:rPr lang="ja-JP" altLang="en-US" sz="1100" dirty="0" smtClean="0">
                <a:latin typeface="HG丸ｺﾞｼｯｸM-PRO" pitchFamily="50" charset="-128"/>
                <a:ea typeface="HG丸ｺﾞｼｯｸM-PRO" pitchFamily="50" charset="-128"/>
              </a:rPr>
              <a:t>本講演会は、岡山県医師会生涯教育講座</a:t>
            </a:r>
            <a:r>
              <a:rPr lang="en-US" altLang="ja-JP" sz="1100" dirty="0" smtClean="0">
                <a:latin typeface="HG丸ｺﾞｼｯｸM-PRO" pitchFamily="50" charset="-128"/>
                <a:ea typeface="HG丸ｺﾞｼｯｸM-PRO" pitchFamily="50" charset="-128"/>
              </a:rPr>
              <a:t>1,5</a:t>
            </a:r>
            <a:r>
              <a:rPr lang="ja-JP" altLang="en-US" sz="1100" dirty="0" smtClean="0">
                <a:latin typeface="HG丸ｺﾞｼｯｸM-PRO" pitchFamily="50" charset="-128"/>
                <a:ea typeface="HG丸ｺﾞｼｯｸM-PRO" pitchFamily="50" charset="-128"/>
              </a:rPr>
              <a:t>単位の取得を予定しております。</a:t>
            </a:r>
            <a:endParaRPr lang="en-US" altLang="ja-JP" sz="1050" dirty="0" smtClean="0">
              <a:latin typeface="HG丸ｺﾞｼｯｸM-PRO" pitchFamily="50" charset="-128"/>
              <a:ea typeface="HG丸ｺﾞｼｯｸM-PRO" pitchFamily="50" charset="-128"/>
            </a:endParaRPr>
          </a:p>
          <a:p>
            <a:endParaRPr lang="en-US" altLang="ja-JP" sz="1600" dirty="0" smtClean="0"/>
          </a:p>
        </p:txBody>
      </p:sp>
      <p:sp>
        <p:nvSpPr>
          <p:cNvPr id="32" name="正方形/長方形 14"/>
          <p:cNvSpPr>
            <a:spLocks noChangeArrowheads="1"/>
          </p:cNvSpPr>
          <p:nvPr/>
        </p:nvSpPr>
        <p:spPr bwMode="auto">
          <a:xfrm>
            <a:off x="-617586" y="8739183"/>
            <a:ext cx="5318125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kumimoji="1" lang="en-US" altLang="ja-JP" sz="1100" dirty="0" smtClean="0">
                <a:latin typeface="HG丸ｺﾞｼｯｸM-PRO" pitchFamily="50" charset="-128"/>
                <a:ea typeface="HG丸ｺﾞｼｯｸM-PRO" pitchFamily="50" charset="-128"/>
              </a:rPr>
              <a:t>※</a:t>
            </a:r>
            <a:r>
              <a:rPr kumimoji="1" lang="ja-JP" altLang="en-US" sz="1100" dirty="0" smtClean="0">
                <a:latin typeface="HG丸ｺﾞｼｯｸM-PRO" pitchFamily="50" charset="-128"/>
                <a:ea typeface="HG丸ｺﾞｼｯｸM-PRO" pitchFamily="50" charset="-128"/>
              </a:rPr>
              <a:t>会</a:t>
            </a:r>
            <a:r>
              <a:rPr kumimoji="1" lang="ja-JP" altLang="en-US" sz="1100" dirty="0">
                <a:latin typeface="HG丸ｺﾞｼｯｸM-PRO" pitchFamily="50" charset="-128"/>
                <a:ea typeface="HG丸ｺﾞｼｯｸM-PRO" pitchFamily="50" charset="-128"/>
              </a:rPr>
              <a:t>終了後、情報交換の場をご用意いたしております</a:t>
            </a:r>
            <a:r>
              <a:rPr kumimoji="1" lang="ja-JP" altLang="en-US" sz="900" dirty="0">
                <a:latin typeface="HG丸ｺﾞｼｯｸM-PRO" pitchFamily="50" charset="-128"/>
                <a:ea typeface="HG丸ｺﾞｼｯｸM-PRO" pitchFamily="50" charset="-128"/>
              </a:rPr>
              <a:t>。</a:t>
            </a:r>
            <a:endParaRPr kumimoji="1" lang="ja-JP" altLang="en-US" sz="600" dirty="0">
              <a:latin typeface="HG丸ｺﾞｼｯｸM-PRO" pitchFamily="50" charset="-128"/>
              <a:ea typeface="HG丸ｺﾞｼｯｸM-PRO" pitchFamily="50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4_標準デザイン">
  <a:themeElements>
    <a:clrScheme name="4_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News Gothic MT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News Gothic MT" pitchFamily="34" charset="0"/>
          </a:defRPr>
        </a:defPPr>
      </a:lstStyle>
    </a:lnDef>
  </a:objectDefaults>
  <a:extraClrSchemeLst>
    <a:extraClrScheme>
      <a:clrScheme name="4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1757</TotalTime>
  <Words>107</Words>
  <Application>Microsoft Office PowerPoint</Application>
  <PresentationFormat>画面に合わせる (4:3)</PresentationFormat>
  <Paragraphs>23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4_標準デザイン</vt:lpstr>
      <vt:lpstr>スライド 1</vt:lpstr>
    </vt:vector>
  </TitlesOfParts>
  <Company>Novartis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Statin vs ARB</dc:title>
  <dc:creator>aizonna1</dc:creator>
  <cp:lastModifiedBy>赤堀</cp:lastModifiedBy>
  <cp:revision>86</cp:revision>
  <dcterms:created xsi:type="dcterms:W3CDTF">2005-04-19T06:16:42Z</dcterms:created>
  <dcterms:modified xsi:type="dcterms:W3CDTF">2012-10-16T07:15:16Z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ource">
    <vt:lpwstr>Germo H. Gericke</vt:lpwstr>
  </property>
</Properties>
</file>