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07200" cy="9939338"/>
  <p:custDataLst>
    <p:tags r:id="rId3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488" y="-1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D294A-D742-4102-94D9-E9BBC270570C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3583E-2DD9-49C5-8C2F-455A7FB59EBA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8D3A1-12E5-43D9-9A28-A0B6D314955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35862-8371-4DE6-9CF2-F2CA95EC3206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174C5-DD5C-4482-8A30-552DC7D5C12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5DA59-431B-4418-B23C-9C50173D0FE7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3B101-6078-48C8-AFC1-9FE3572AA66C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34CE-5642-4A62-88F2-4993AE8EDFB4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0FE3F-EAB4-4AAB-8C6D-F35FC119CD07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7EE71-2DA3-41A4-909F-3C80D709550F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568BC-1D05-411C-B9E9-5F35AD9EDC03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16B86928-24B7-41C0-B1B2-0F6F9826FADF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88" y="328613"/>
            <a:ext cx="6858001" cy="879971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sz="3600" dirty="0" smtClean="0">
                <a:solidFill>
                  <a:schemeClr val="accent2"/>
                </a:solidFill>
                <a:ea typeface="ＭＳ Ｐゴシック" pitchFamily="50" charset="-128"/>
              </a:rPr>
              <a:t>  </a:t>
            </a:r>
            <a:r>
              <a:rPr lang="ja-JP" altLang="en-US" sz="2400" dirty="0" smtClean="0">
                <a:solidFill>
                  <a:schemeClr val="accent2"/>
                </a:solidFill>
                <a:ea typeface="ＭＳ Ｐゴシック" pitchFamily="50" charset="-128"/>
              </a:rPr>
              <a:t>（案）緩和ケアにおける心理勉強会</a:t>
            </a:r>
            <a:endParaRPr lang="ja-JP" altLang="en-US" sz="2800" dirty="0" smtClean="0">
              <a:solidFill>
                <a:schemeClr val="accent2"/>
              </a:solidFill>
              <a:ea typeface="ＭＳ Ｐゴシック" pitchFamily="50" charset="-128"/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150" y="488951"/>
            <a:ext cx="534418" cy="64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04728"/>
            <a:ext cx="6805613" cy="2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8" y="1208584"/>
            <a:ext cx="68437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080946"/>
            <a:ext cx="6858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836712" y="6032922"/>
            <a:ext cx="62642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総合病院岡山協立病院</a:t>
            </a:r>
            <a:endParaRPr lang="ja-JP" altLang="en-US" b="1" dirty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tabLst>
                <a:tab pos="5918200" algn="l"/>
              </a:tabLst>
              <a:defRPr/>
            </a:pPr>
            <a:r>
              <a:rPr lang="ja-JP" altLang="en-US" sz="1400" b="1" dirty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　　　　　　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がん性疼痛看護認定看護師　</a:t>
            </a:r>
            <a:r>
              <a:rPr lang="ja-JP" altLang="en-US" sz="20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佐藤　玲奈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先生</a:t>
            </a:r>
            <a:endParaRPr lang="ja-JP" altLang="en-US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057" name="Rectangle 17"/>
          <p:cNvSpPr>
            <a:spLocks noChangeArrowheads="1"/>
          </p:cNvSpPr>
          <p:nvPr/>
        </p:nvSpPr>
        <p:spPr bwMode="auto">
          <a:xfrm>
            <a:off x="3573017" y="8841432"/>
            <a:ext cx="3284984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altLang="ja-JP" sz="1100" dirty="0" smtClean="0">
                <a:solidFill>
                  <a:schemeClr val="accent2"/>
                </a:solidFill>
                <a:ea typeface="ＭＳ Ｐゴシック" pitchFamily="50" charset="-128"/>
              </a:rPr>
              <a:t>※</a:t>
            </a:r>
            <a:r>
              <a:rPr lang="ja-JP" altLang="en-US" sz="1100" dirty="0" smtClean="0">
                <a:solidFill>
                  <a:schemeClr val="accent2"/>
                </a:solidFill>
                <a:ea typeface="ＭＳ Ｐゴシック" pitchFamily="50" charset="-128"/>
              </a:rPr>
              <a:t> 当日はお弁当をご用意いたしております</a:t>
            </a:r>
            <a:endParaRPr lang="en-US" altLang="ja-JP" sz="1100" dirty="0" smtClean="0">
              <a:solidFill>
                <a:schemeClr val="accent2"/>
              </a:solidFill>
              <a:ea typeface="ＭＳ Ｐゴシック" pitchFamily="50" charset="-128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altLang="ja-JP" sz="1100" dirty="0" smtClean="0">
                <a:solidFill>
                  <a:schemeClr val="accent2"/>
                </a:solidFill>
                <a:ea typeface="ＭＳ Ｐゴシック" pitchFamily="50" charset="-128"/>
              </a:rPr>
              <a:t>※ </a:t>
            </a:r>
            <a:r>
              <a:rPr lang="ja-JP" altLang="en-US" sz="1100" dirty="0" smtClean="0">
                <a:solidFill>
                  <a:schemeClr val="accent2"/>
                </a:solidFill>
                <a:ea typeface="ＭＳ Ｐゴシック" pitchFamily="50" charset="-128"/>
              </a:rPr>
              <a:t>裏面に参加申込書がございます</a:t>
            </a:r>
            <a:endParaRPr lang="en-US" altLang="ja-JP" sz="1100" dirty="0" smtClean="0">
              <a:solidFill>
                <a:schemeClr val="accent2"/>
              </a:solidFill>
              <a:ea typeface="ＭＳ Ｐゴシック" pitchFamily="50" charset="-128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altLang="ja-JP" sz="1100" dirty="0" smtClean="0">
                <a:solidFill>
                  <a:schemeClr val="accent2"/>
                </a:solidFill>
                <a:ea typeface="ＭＳ Ｐゴシック" pitchFamily="50" charset="-128"/>
              </a:rPr>
              <a:t>※</a:t>
            </a:r>
            <a:r>
              <a:rPr lang="ja-JP" altLang="en-US" sz="1100" dirty="0" smtClean="0">
                <a:solidFill>
                  <a:schemeClr val="accent2"/>
                </a:solidFill>
                <a:ea typeface="ＭＳ Ｐゴシック" pitchFamily="50" charset="-128"/>
              </a:rPr>
              <a:t>岡山県医師会生涯教育講座○単位（申請中）</a:t>
            </a:r>
            <a:endParaRPr lang="ja-JP" altLang="en-US" sz="1100" dirty="0">
              <a:solidFill>
                <a:schemeClr val="accent2"/>
              </a:solidFill>
              <a:ea typeface="ＭＳ Ｐゴシック" pitchFamily="50" charset="-128"/>
            </a:endParaRPr>
          </a:p>
        </p:txBody>
      </p:sp>
      <p:sp>
        <p:nvSpPr>
          <p:cNvPr id="2058" name="Rectangle 18"/>
          <p:cNvSpPr>
            <a:spLocks noChangeArrowheads="1"/>
          </p:cNvSpPr>
          <p:nvPr/>
        </p:nvSpPr>
        <p:spPr bwMode="auto">
          <a:xfrm>
            <a:off x="260797" y="5701333"/>
            <a:ext cx="538162" cy="33178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ea typeface="ＭＳ Ｐゴシック" pitchFamily="50" charset="-128"/>
              </a:rPr>
              <a:t>演者</a:t>
            </a:r>
            <a:endParaRPr lang="ja-JP" altLang="en-US" sz="14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pic>
        <p:nvPicPr>
          <p:cNvPr id="205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88904"/>
            <a:ext cx="6805613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1196975" y="7977188"/>
            <a:ext cx="4464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ja-JP" sz="1400" b="1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61" name="Rectangle 16"/>
          <p:cNvSpPr>
            <a:spLocks noChangeArrowheads="1"/>
          </p:cNvSpPr>
          <p:nvPr/>
        </p:nvSpPr>
        <p:spPr bwMode="auto">
          <a:xfrm>
            <a:off x="1050925" y="7033096"/>
            <a:ext cx="5807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ja-JP" altLang="en-US" sz="1200" b="1" dirty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en-US" altLang="ja-JP" sz="2000" b="1" i="1" dirty="0">
                <a:solidFill>
                  <a:srgbClr val="000066"/>
                </a:solidFill>
                <a:ea typeface="ＭＳ Ｐゴシック" pitchFamily="50" charset="-128"/>
              </a:rPr>
              <a:t>『</a:t>
            </a:r>
            <a:r>
              <a:rPr lang="ja-JP" altLang="en-US" sz="2000" b="1" i="1" dirty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ja-JP" altLang="en-US" sz="2400" b="1" i="1" dirty="0" smtClean="0">
                <a:solidFill>
                  <a:srgbClr val="000066"/>
                </a:solidFill>
                <a:ea typeface="ＭＳ Ｐゴシック" pitchFamily="50" charset="-128"/>
              </a:rPr>
              <a:t>がん</a:t>
            </a:r>
            <a:r>
              <a:rPr lang="ja-JP" altLang="en-US" sz="2400" b="1" i="1" dirty="0" smtClean="0">
                <a:solidFill>
                  <a:srgbClr val="000066"/>
                </a:solidFill>
                <a:ea typeface="ＭＳ Ｐゴシック" pitchFamily="50" charset="-128"/>
              </a:rPr>
              <a:t>とこころ</a:t>
            </a:r>
            <a:endParaRPr lang="en-US" altLang="ja-JP" sz="2000" b="1" i="1" dirty="0" smtClean="0">
              <a:solidFill>
                <a:srgbClr val="000066"/>
              </a:solidFill>
              <a:ea typeface="ＭＳ Ｐゴシック" pitchFamily="50" charset="-128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ja-JP" altLang="en-US" sz="2000" b="1" i="1" dirty="0" smtClean="0">
                <a:solidFill>
                  <a:srgbClr val="000066"/>
                </a:solidFill>
                <a:ea typeface="ＭＳ Ｐゴシック" pitchFamily="50" charset="-128"/>
              </a:rPr>
              <a:t>　　</a:t>
            </a:r>
            <a:r>
              <a:rPr lang="ja-JP" altLang="en-US" b="1" i="1" dirty="0" smtClean="0">
                <a:solidFill>
                  <a:srgbClr val="000066"/>
                </a:solidFill>
                <a:ea typeface="ＭＳ Ｐゴシック" pitchFamily="50" charset="-128"/>
              </a:rPr>
              <a:t>～いつも気になり、時々落ち込み、たまに痛い～</a:t>
            </a:r>
            <a:r>
              <a:rPr lang="ja-JP" altLang="en-US" sz="2000" b="1" i="1" dirty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en-US" altLang="ja-JP" sz="2000" b="1" i="1" dirty="0">
                <a:solidFill>
                  <a:srgbClr val="000066"/>
                </a:solidFill>
                <a:ea typeface="ＭＳ Ｐゴシック" pitchFamily="50" charset="-128"/>
              </a:rPr>
              <a:t>』</a:t>
            </a:r>
          </a:p>
        </p:txBody>
      </p:sp>
      <p:pic>
        <p:nvPicPr>
          <p:cNvPr id="206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8765232"/>
            <a:ext cx="68580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3" name="Text Box 37"/>
          <p:cNvSpPr txBox="1">
            <a:spLocks noChangeArrowheads="1"/>
          </p:cNvSpPr>
          <p:nvPr/>
        </p:nvSpPr>
        <p:spPr bwMode="auto">
          <a:xfrm>
            <a:off x="620688" y="1332099"/>
            <a:ext cx="5616623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ja-JP" altLang="en-US" sz="2000" b="1" dirty="0" smtClean="0">
                <a:solidFill>
                  <a:schemeClr val="accent2"/>
                </a:solidFill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lang="ja-JP" altLang="en-US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日時</a:t>
            </a:r>
            <a:r>
              <a:rPr lang="ja-JP" altLang="en-US" b="1" dirty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：</a:t>
            </a:r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2013</a:t>
            </a:r>
            <a:r>
              <a:rPr lang="ja-JP" altLang="en-US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32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12</a:t>
            </a:r>
            <a:r>
              <a:rPr lang="ja-JP" altLang="en-US" sz="20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32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18</a:t>
            </a:r>
            <a:r>
              <a:rPr lang="ja-JP" altLang="en-US" sz="20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ja-JP" altLang="en-US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（水）</a:t>
            </a:r>
            <a:r>
              <a:rPr lang="en-US" altLang="ja-JP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18:50</a:t>
            </a:r>
            <a:r>
              <a:rPr lang="ja-JP" altLang="en-US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endParaRPr lang="en-US" altLang="ja-JP" sz="2000" b="1" dirty="0">
              <a:solidFill>
                <a:schemeClr val="accent6">
                  <a:lumMod val="7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lnSpc>
                <a:spcPct val="40000"/>
              </a:lnSpc>
            </a:pPr>
            <a:endParaRPr lang="en-US" altLang="ja-JP" sz="1100" b="1" dirty="0">
              <a:solidFill>
                <a:schemeClr val="accent6">
                  <a:lumMod val="7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lnSpc>
                <a:spcPct val="40000"/>
              </a:lnSpc>
            </a:pPr>
            <a:endParaRPr lang="en-US" altLang="ja-JP" sz="1600" b="1" dirty="0" smtClean="0">
              <a:solidFill>
                <a:schemeClr val="accent6">
                  <a:lumMod val="7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lnSpc>
                <a:spcPct val="40000"/>
              </a:lnSpc>
            </a:pPr>
            <a:r>
              <a:rPr lang="ja-JP" altLang="en-US" sz="16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　　　会場 ：</a:t>
            </a:r>
            <a:r>
              <a:rPr lang="ja-JP" altLang="en-US" sz="16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岡山プラザホテル　</a:t>
            </a:r>
            <a:r>
              <a:rPr lang="en-US" altLang="ja-JP" sz="16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4</a:t>
            </a:r>
            <a:r>
              <a:rPr lang="ja-JP" altLang="en-US" sz="16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階　烏城の</a:t>
            </a:r>
            <a:r>
              <a:rPr lang="ja-JP" altLang="en-US" sz="16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間</a:t>
            </a:r>
            <a:endParaRPr lang="ja-JP" altLang="en-US" sz="1600" b="1" dirty="0">
              <a:solidFill>
                <a:schemeClr val="accent6">
                  <a:lumMod val="7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         　　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100" b="1" dirty="0" smtClean="0">
                <a:solidFill>
                  <a:schemeClr val="accent6">
                    <a:lumMod val="75000"/>
                  </a:schemeClr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岡山市中区浜 </a:t>
            </a:r>
            <a:r>
              <a:rPr lang="en-US" altLang="ja-JP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2</a:t>
            </a:r>
            <a:r>
              <a:rPr lang="ja-JP" altLang="en-US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丁目 </a:t>
            </a:r>
            <a:r>
              <a:rPr lang="en-US" altLang="ja-JP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3</a:t>
            </a:r>
            <a:r>
              <a:rPr lang="en-US" altLang="zh-TW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- 12</a:t>
            </a:r>
            <a:r>
              <a:rPr lang="zh-TW" altLang="en-US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　</a:t>
            </a:r>
            <a:r>
              <a:rPr lang="en-US" altLang="zh-TW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TEL</a:t>
            </a:r>
            <a:r>
              <a:rPr lang="zh-TW" altLang="en-US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：</a:t>
            </a:r>
            <a:r>
              <a:rPr lang="en-US" altLang="zh-TW" sz="1400" b="1" dirty="0" smtClean="0">
                <a:solidFill>
                  <a:schemeClr val="accent6">
                    <a:lumMod val="75000"/>
                  </a:schemeClr>
                </a:solidFill>
                <a:latin typeface="ＭＳ Ｐゴシック" charset="-128"/>
              </a:rPr>
              <a:t>086-272-1201</a:t>
            </a:r>
            <a:endParaRPr lang="en-US" altLang="ja-JP" sz="1400" b="1" dirty="0" smtClean="0">
              <a:solidFill>
                <a:schemeClr val="accent6">
                  <a:lumMod val="75000"/>
                </a:schemeClr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64" name="Rectangle 24"/>
          <p:cNvSpPr>
            <a:spLocks noChangeArrowheads="1"/>
          </p:cNvSpPr>
          <p:nvPr/>
        </p:nvSpPr>
        <p:spPr bwMode="auto">
          <a:xfrm>
            <a:off x="116632" y="9541693"/>
            <a:ext cx="6408712" cy="30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ja-JP" altLang="en-US" sz="1400" dirty="0" smtClean="0">
                <a:solidFill>
                  <a:schemeClr val="accent2"/>
                </a:solidFill>
                <a:ea typeface="ＭＳ Ｐゴシック" pitchFamily="50" charset="-128"/>
              </a:rPr>
              <a:t>お問い合わせ：日本</a:t>
            </a:r>
            <a:r>
              <a:rPr lang="ja-JP" altLang="en-US" sz="1400" dirty="0">
                <a:solidFill>
                  <a:schemeClr val="accent2"/>
                </a:solidFill>
                <a:ea typeface="ＭＳ Ｐゴシック" pitchFamily="50" charset="-128"/>
              </a:rPr>
              <a:t>イーライリリー株式</a:t>
            </a:r>
            <a:r>
              <a:rPr lang="ja-JP" altLang="en-US" sz="1400" dirty="0" smtClean="0">
                <a:solidFill>
                  <a:schemeClr val="accent2"/>
                </a:solidFill>
                <a:ea typeface="ＭＳ Ｐゴシック" pitchFamily="50" charset="-128"/>
              </a:rPr>
              <a:t>会社　</a:t>
            </a:r>
            <a:r>
              <a:rPr lang="en-US" altLang="ja-JP" sz="1400" dirty="0" smtClean="0">
                <a:solidFill>
                  <a:schemeClr val="accent2"/>
                </a:solidFill>
                <a:ea typeface="ＭＳ Ｐゴシック" pitchFamily="50" charset="-128"/>
              </a:rPr>
              <a:t>080-6206-8868</a:t>
            </a:r>
            <a:r>
              <a:rPr lang="ja-JP" altLang="en-US" sz="1400" dirty="0" smtClean="0">
                <a:solidFill>
                  <a:schemeClr val="accent2"/>
                </a:solidFill>
                <a:ea typeface="ＭＳ Ｐゴシック" pitchFamily="50" charset="-128"/>
              </a:rPr>
              <a:t>　（担当　牧野）</a:t>
            </a:r>
            <a:endParaRPr lang="ja-JP" altLang="en-US" sz="1400" dirty="0">
              <a:solidFill>
                <a:schemeClr val="accent2"/>
              </a:solidFill>
              <a:ea typeface="ＭＳ Ｐゴシック" pitchFamily="50" charset="-128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765125" y="7732092"/>
            <a:ext cx="6264275" cy="8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sz="1400" b="1" dirty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地域医療支援病院　赤磐医師会病院</a:t>
            </a:r>
            <a:r>
              <a:rPr lang="ja-JP" altLang="en-US" b="1" dirty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</a:p>
          <a:p>
            <a:pPr>
              <a:tabLst>
                <a:tab pos="5918200" algn="l"/>
              </a:tabLst>
              <a:defRPr/>
            </a:pP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　　　　　　　　　　　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内科・心療内科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医長　</a:t>
            </a:r>
            <a:r>
              <a:rPr lang="ja-JP" altLang="en-US" sz="2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蓮尾　英明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b="1" dirty="0" smtClean="0">
                <a:solidFill>
                  <a:srgbClr val="000066"/>
                </a:solidFill>
                <a:ea typeface="ＭＳ Ｐゴシック" pitchFamily="50" charset="-128"/>
              </a:rPr>
              <a:t>先生</a:t>
            </a:r>
            <a:endParaRPr lang="ja-JP" altLang="en-US" sz="1400" b="1" dirty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tabLst>
                <a:tab pos="5918200" algn="l"/>
              </a:tabLst>
              <a:defRPr/>
            </a:pPr>
            <a:r>
              <a:rPr lang="ja-JP" altLang="en-US" sz="1400" b="1" dirty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　　　　　　　　　　　　　　　　　　　　</a:t>
            </a:r>
            <a:endParaRPr lang="ja-JP" altLang="en-US" sz="1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260797" y="5169024"/>
            <a:ext cx="1944067" cy="36004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19:05</a:t>
            </a:r>
            <a:r>
              <a:rPr lang="ja-JP" altLang="en-US" sz="1200" dirty="0" smtClean="0">
                <a:solidFill>
                  <a:schemeClr val="bg1"/>
                </a:solidFill>
                <a:ea typeface="ＭＳ Ｐゴシック" pitchFamily="50" charset="-128"/>
              </a:rPr>
              <a:t>～</a:t>
            </a:r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19</a:t>
            </a:r>
            <a:r>
              <a:rPr lang="ja-JP" altLang="en-US" sz="1200" dirty="0" smtClean="0">
                <a:solidFill>
                  <a:schemeClr val="bg1"/>
                </a:solidFill>
                <a:ea typeface="ＭＳ Ｐゴシック" pitchFamily="50" charset="-128"/>
              </a:rPr>
              <a:t>：</a:t>
            </a:r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20</a:t>
            </a:r>
            <a:r>
              <a:rPr lang="ja-JP" altLang="en-US" sz="1200" dirty="0" smtClean="0">
                <a:solidFill>
                  <a:schemeClr val="bg1"/>
                </a:solidFill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ea typeface="ＭＳ Ｐゴシック" pitchFamily="50" charset="-128"/>
              </a:rPr>
              <a:t>講演　</a:t>
            </a:r>
            <a:endParaRPr lang="ja-JP" altLang="en-US" sz="12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2067" name="Rectangle 18"/>
          <p:cNvSpPr>
            <a:spLocks noChangeArrowheads="1"/>
          </p:cNvSpPr>
          <p:nvPr/>
        </p:nvSpPr>
        <p:spPr bwMode="auto">
          <a:xfrm>
            <a:off x="260797" y="7069485"/>
            <a:ext cx="538162" cy="33178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a typeface="ＭＳ Ｐゴシック" pitchFamily="50" charset="-128"/>
              </a:rPr>
              <a:t>演者</a:t>
            </a: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204864" y="2591594"/>
            <a:ext cx="446449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sz="1600" dirty="0" smtClean="0">
                <a:solidFill>
                  <a:srgbClr val="000066"/>
                </a:solidFill>
                <a:ea typeface="ＭＳ Ｐゴシック" pitchFamily="50" charset="-128"/>
              </a:rPr>
              <a:t> </a:t>
            </a:r>
            <a:r>
              <a:rPr lang="ja-JP" altLang="en-US" sz="1400" dirty="0" smtClean="0">
                <a:solidFill>
                  <a:srgbClr val="000066"/>
                </a:solidFill>
                <a:ea typeface="ＭＳ Ｐゴシック" pitchFamily="50" charset="-128"/>
              </a:rPr>
              <a:t>サインバルタ製品紹介</a:t>
            </a:r>
            <a:r>
              <a:rPr lang="ja-JP" altLang="en-US" sz="1600" dirty="0" smtClean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ja-JP" altLang="en-US" sz="1400" dirty="0" smtClean="0">
                <a:solidFill>
                  <a:srgbClr val="000066"/>
                </a:solidFill>
                <a:ea typeface="ＭＳ Ｐゴシック" pitchFamily="50" charset="-128"/>
              </a:rPr>
              <a:t>日本イーライリリー株式会社</a:t>
            </a:r>
            <a:r>
              <a:rPr lang="ja-JP" altLang="en-US" sz="1200" dirty="0" smtClean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endParaRPr lang="ja-JP" altLang="en-US" sz="1200" dirty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70" name="Rectangle 14"/>
          <p:cNvSpPr>
            <a:spLocks noChangeArrowheads="1"/>
          </p:cNvSpPr>
          <p:nvPr/>
        </p:nvSpPr>
        <p:spPr bwMode="auto">
          <a:xfrm>
            <a:off x="1196975" y="5381625"/>
            <a:ext cx="44640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ja-JP" sz="1400" b="1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073" name="Rectangle 18"/>
          <p:cNvSpPr>
            <a:spLocks noChangeArrowheads="1"/>
          </p:cNvSpPr>
          <p:nvPr/>
        </p:nvSpPr>
        <p:spPr bwMode="auto">
          <a:xfrm>
            <a:off x="260797" y="2576736"/>
            <a:ext cx="1944067" cy="36075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18:50-19:00</a:t>
            </a:r>
            <a:r>
              <a:rPr lang="ja-JP" altLang="en-US" sz="800" dirty="0" smtClean="0">
                <a:solidFill>
                  <a:schemeClr val="bg1"/>
                </a:solidFill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ea typeface="ＭＳ Ｐゴシック" pitchFamily="50" charset="-128"/>
              </a:rPr>
              <a:t>製品紹介</a:t>
            </a:r>
            <a:endParaRPr lang="ja-JP" altLang="en-US" sz="12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260648" y="8356426"/>
            <a:ext cx="1944216" cy="3582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20:10</a:t>
            </a:r>
            <a:r>
              <a:rPr lang="ja-JP" altLang="en-US" sz="1200" dirty="0" smtClean="0">
                <a:solidFill>
                  <a:schemeClr val="bg1"/>
                </a:solidFill>
                <a:ea typeface="ＭＳ Ｐゴシック" pitchFamily="50" charset="-128"/>
              </a:rPr>
              <a:t>～</a:t>
            </a:r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20:20</a:t>
            </a:r>
            <a:r>
              <a:rPr lang="ja-JP" altLang="en-US" sz="1200" dirty="0" smtClean="0">
                <a:solidFill>
                  <a:schemeClr val="bg1"/>
                </a:solidFill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ea typeface="ＭＳ Ｐゴシック" pitchFamily="50" charset="-128"/>
              </a:rPr>
              <a:t>質疑応答</a:t>
            </a:r>
            <a:endParaRPr lang="ja-JP" altLang="en-US" sz="12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pic>
        <p:nvPicPr>
          <p:cNvPr id="25" name="図 24" descr="Lilly白抜き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93570" y="9360326"/>
            <a:ext cx="869180" cy="545674"/>
          </a:xfrm>
          <a:prstGeom prst="rect">
            <a:avLst/>
          </a:prstGeom>
        </p:spPr>
      </p:pic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260797" y="3008784"/>
            <a:ext cx="1944067" cy="36075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19:00-19:05</a:t>
            </a:r>
            <a:r>
              <a:rPr lang="ja-JP" altLang="en-US" sz="800" dirty="0" smtClean="0">
                <a:solidFill>
                  <a:schemeClr val="bg1"/>
                </a:solidFill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ea typeface="ＭＳ Ｐゴシック" pitchFamily="50" charset="-128"/>
              </a:rPr>
              <a:t>ミニレクチャー</a:t>
            </a:r>
            <a:endParaRPr lang="ja-JP" altLang="en-US" sz="12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260648" y="6636718"/>
            <a:ext cx="1944067" cy="36075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1200" dirty="0" smtClean="0">
                <a:solidFill>
                  <a:schemeClr val="bg1"/>
                </a:solidFill>
                <a:ea typeface="ＭＳ Ｐゴシック" pitchFamily="50" charset="-128"/>
              </a:rPr>
              <a:t>19:20-20:10</a:t>
            </a:r>
            <a:r>
              <a:rPr lang="ja-JP" altLang="en-US" sz="800" dirty="0" smtClean="0">
                <a:solidFill>
                  <a:schemeClr val="bg1"/>
                </a:solidFill>
                <a:ea typeface="ＭＳ Ｐゴシック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ea typeface="ＭＳ Ｐゴシック" pitchFamily="50" charset="-128"/>
              </a:rPr>
              <a:t>特別講演</a:t>
            </a:r>
            <a:endParaRPr lang="ja-JP" altLang="en-US" sz="12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1078309" y="5672882"/>
            <a:ext cx="5807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ja-JP" altLang="en-US" sz="1200" b="1" dirty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en-US" altLang="ja-JP" b="1" i="1" dirty="0" smtClean="0">
                <a:solidFill>
                  <a:srgbClr val="000066"/>
                </a:solidFill>
                <a:ea typeface="ＭＳ Ｐゴシック" pitchFamily="50" charset="-128"/>
              </a:rPr>
              <a:t>『</a:t>
            </a:r>
            <a:r>
              <a:rPr lang="ja-JP" altLang="en-US" b="1" i="1" dirty="0" smtClean="0">
                <a:solidFill>
                  <a:srgbClr val="000066"/>
                </a:solidFill>
                <a:ea typeface="ＭＳ Ｐゴシック" pitchFamily="50" charset="-128"/>
              </a:rPr>
              <a:t>（仮）がん性疼痛看護認定看護師になって思うこと</a:t>
            </a:r>
            <a:r>
              <a:rPr lang="ja-JP" altLang="en-US" b="1" i="1" dirty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r>
              <a:rPr lang="en-US" altLang="ja-JP" b="1" i="1" dirty="0">
                <a:solidFill>
                  <a:srgbClr val="000066"/>
                </a:solidFill>
                <a:ea typeface="ＭＳ Ｐゴシック" pitchFamily="50" charset="-128"/>
              </a:rPr>
              <a:t>』</a:t>
            </a:r>
            <a:endParaRPr lang="en-US" altLang="ja-JP" sz="2000" b="1" i="1" dirty="0">
              <a:solidFill>
                <a:srgbClr val="000066"/>
              </a:solidFill>
              <a:ea typeface="ＭＳ Ｐゴシック" pitchFamily="50" charset="-128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2204864" y="3008784"/>
            <a:ext cx="446449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i="1" dirty="0" smtClean="0">
                <a:solidFill>
                  <a:srgbClr val="000066"/>
                </a:solidFill>
                <a:ea typeface="ＭＳ Ｐゴシック" pitchFamily="50" charset="-128"/>
              </a:rPr>
              <a:t> </a:t>
            </a:r>
            <a:r>
              <a:rPr lang="en-US" altLang="ja-JP" sz="1600" i="1" dirty="0" smtClean="0">
                <a:solidFill>
                  <a:srgbClr val="000066"/>
                </a:solidFill>
                <a:ea typeface="ＭＳ Ｐゴシック" pitchFamily="50" charset="-128"/>
              </a:rPr>
              <a:t>『</a:t>
            </a:r>
            <a:r>
              <a:rPr lang="ja-JP" altLang="en-US" sz="1600" i="1" dirty="0" smtClean="0">
                <a:solidFill>
                  <a:srgbClr val="000066"/>
                </a:solidFill>
                <a:ea typeface="ＭＳ Ｐゴシック" pitchFamily="50" charset="-128"/>
              </a:rPr>
              <a:t>がん悪液質について</a:t>
            </a:r>
            <a:r>
              <a:rPr lang="en-US" altLang="ja-JP" sz="1600" i="1" dirty="0" smtClean="0">
                <a:solidFill>
                  <a:srgbClr val="000066"/>
                </a:solidFill>
                <a:ea typeface="ＭＳ Ｐゴシック" pitchFamily="50" charset="-128"/>
              </a:rPr>
              <a:t>』</a:t>
            </a:r>
            <a:r>
              <a:rPr lang="ja-JP" altLang="en-US" sz="1400" dirty="0" smtClean="0">
                <a:solidFill>
                  <a:srgbClr val="000066"/>
                </a:solidFill>
                <a:ea typeface="ＭＳ Ｐゴシック" pitchFamily="50" charset="-128"/>
              </a:rPr>
              <a:t>　</a:t>
            </a:r>
            <a:endParaRPr lang="ja-JP" altLang="en-US" sz="1400" dirty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260648" y="4376936"/>
            <a:ext cx="538162" cy="33178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ea typeface="ＭＳ Ｐゴシック" pitchFamily="50" charset="-128"/>
              </a:rPr>
              <a:t>座長</a:t>
            </a:r>
            <a:endParaRPr lang="ja-JP" altLang="en-US" sz="1400" b="1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836712" y="4338638"/>
            <a:ext cx="62642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総合病院岡山協立病院</a:t>
            </a:r>
            <a:endParaRPr lang="en-US" altLang="ja-JP" b="1" dirty="0" smtClean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tabLst>
                <a:tab pos="5918200" algn="l"/>
              </a:tabLst>
              <a:defRPr/>
            </a:pP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疼痛治療科部長　緩和ケア病棟責任者　</a:t>
            </a:r>
            <a:r>
              <a:rPr lang="ja-JP" altLang="en-US" sz="20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武田　明</a:t>
            </a:r>
            <a:r>
              <a:rPr lang="ja-JP" altLang="en-US" sz="1400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b="1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先生</a:t>
            </a:r>
            <a:endParaRPr lang="ja-JP" altLang="en-US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1988840" y="3368824"/>
            <a:ext cx="496855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5918200" algn="l"/>
              </a:tabLst>
              <a:defRPr/>
            </a:pPr>
            <a:r>
              <a:rPr lang="ja-JP" altLang="en-US" sz="1400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総合病院岡山協立病院</a:t>
            </a:r>
            <a:endParaRPr lang="en-US" altLang="ja-JP" sz="1400" dirty="0" smtClean="0">
              <a:solidFill>
                <a:srgbClr val="000066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tabLst>
                <a:tab pos="5918200" algn="l"/>
              </a:tabLst>
              <a:defRPr/>
            </a:pPr>
            <a:r>
              <a:rPr lang="ja-JP" altLang="en-US" sz="1400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　疼痛治療科部長　緩和ケア病棟責任者　</a:t>
            </a:r>
            <a:r>
              <a:rPr lang="ja-JP" altLang="en-US" sz="1600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武田　明</a:t>
            </a:r>
            <a:r>
              <a:rPr lang="ja-JP" altLang="en-US" sz="1400" dirty="0" smtClean="0">
                <a:solidFill>
                  <a:srgbClr val="000066"/>
                </a:solidFill>
                <a:latin typeface="ＭＳ Ｐゴシック" pitchFamily="50" charset="-128"/>
                <a:ea typeface="ＭＳ Ｐゴシック" pitchFamily="50" charset="-128"/>
              </a:rPr>
              <a:t>　先生</a:t>
            </a:r>
            <a:endParaRPr lang="ja-JP" altLang="en-US" sz="1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スライド 1 - &amp;quot;精神科治療学術講演会&amp;quot;&quot;/&gt;&lt;property id=&quot;20307&quot; value=&quot;256&quot;/&gt;&lt;/object&gt;&lt;/object&gt;&lt;/object&gt;&lt;/database&gt;"/>
</p:tagLst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83</Words>
  <Application>Microsoft Office PowerPoint</Application>
  <PresentationFormat>A4 210 x 297 mm</PresentationFormat>
  <Paragraphs>32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  （案）緩和ケアにおける心理勉強会</vt:lpstr>
    </vt:vector>
  </TitlesOfParts>
  <Company>Eli Lilly and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うつ病治療 学術講演会</dc:title>
  <dc:creator>WJ01410</dc:creator>
  <cp:lastModifiedBy>Lilly</cp:lastModifiedBy>
  <cp:revision>103</cp:revision>
  <cp:lastPrinted>2013-04-24T06:46:01Z</cp:lastPrinted>
  <dcterms:created xsi:type="dcterms:W3CDTF">2009-11-17T05:20:35Z</dcterms:created>
  <dcterms:modified xsi:type="dcterms:W3CDTF">2013-11-21T08:09:23Z</dcterms:modified>
</cp:coreProperties>
</file>