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9FB"/>
    <a:srgbClr val="EAEAEA"/>
    <a:srgbClr val="F10F0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80" autoAdjust="0"/>
    <p:restoredTop sz="94660"/>
  </p:normalViewPr>
  <p:slideViewPr>
    <p:cSldViewPr snapToGrid="0">
      <p:cViewPr>
        <p:scale>
          <a:sx n="90" d="100"/>
          <a:sy n="90" d="100"/>
        </p:scale>
        <p:origin x="-1116" y="1368"/>
      </p:cViewPr>
      <p:guideLst>
        <p:guide orient="horz" pos="2937"/>
        <p:guide pos="2391"/>
      </p:guideLst>
    </p:cSldViewPr>
  </p:slideViewPr>
  <p:notesTextViewPr>
    <p:cViewPr>
      <p:scale>
        <a:sx n="100" d="100"/>
        <a:sy n="100" d="100"/>
      </p:scale>
      <p:origin x="0" y="0"/>
    </p:cViewPr>
  </p:notesTextViewPr>
  <p:sorterViewPr>
    <p:cViewPr>
      <p:scale>
        <a:sx n="66" d="100"/>
        <a:sy n="66" d="100"/>
      </p:scale>
      <p:origin x="0" y="0"/>
    </p:cViewPr>
  </p:sorterViewPr>
  <p:gridSpacing cx="46085125" cy="4608512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5" name="フッター プレースホルダ 4"/>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6" name="スライド番号プレースホルダ 5"/>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a:prstGeom prst="rect">
            <a:avLst/>
          </a:prstGeom>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42900" y="2311402"/>
            <a:ext cx="6172200" cy="6537502"/>
          </a:xfrm>
          <a:prstGeom prst="rect">
            <a:avLst/>
          </a:prstGeom>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5" name="フッター プレースホルダ 4"/>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6" name="スライド番号プレースホルダ 5"/>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a:prstGeom prst="rect">
            <a:avLst/>
          </a:prstGeo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735" y="4198587"/>
            <a:ext cx="5829300" cy="216693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5" name="フッター プレースホルダ 4"/>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6" name="スライド番号プレースホルダ 5"/>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a:prstGeom prst="rect">
            <a:avLst/>
          </a:prstGeom>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257176" y="3081867"/>
            <a:ext cx="2257425" cy="871590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2628901" y="3081867"/>
            <a:ext cx="2257425" cy="871590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6" name="フッター プレースホルダ 5"/>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7" name="スライド番号プレースホルダ 6"/>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a:prstGeom prst="rect">
            <a:avLst/>
          </a:prstGeom>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217385"/>
            <a:ext cx="3030141" cy="924101"/>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3141486"/>
            <a:ext cx="3030141" cy="570741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3770" y="2217385"/>
            <a:ext cx="3031331" cy="924101"/>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3770" y="3141486"/>
            <a:ext cx="3031331" cy="570741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8" name="フッター プレースホルダ 7"/>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9" name="スライド番号プレースホルダ 8"/>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a:prstGeom prst="rect">
            <a:avLst/>
          </a:prstGeom>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4" name="フッター プレースホルダ 3"/>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5" name="スライド番号プレースホルダ 4"/>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3" name="フッター プレースホルダ 2"/>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4" name="スライド番号プレースホルダ 3"/>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a:prstGeom prst="rect">
            <a:avLst/>
          </a:prstGeo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8" y="394406"/>
            <a:ext cx="3833813" cy="845449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1" y="2072923"/>
            <a:ext cx="2256235" cy="677598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6" name="フッター プレースホルダ 5"/>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7" name="スライド番号プレースホルダ 6"/>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a:prstGeom prst="rect">
            <a:avLst/>
          </a:prstGeo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216" y="885119"/>
            <a:ext cx="4114800" cy="5943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344216" y="7752823"/>
            <a:ext cx="4114800" cy="116257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6" name="フッター プレースホルダ 5"/>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7" name="スライド番号プレースホルダ 6"/>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a:prstGeom prst="rect">
            <a:avLst/>
          </a:prstGeom>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342900" y="2311402"/>
            <a:ext cx="6172200" cy="6537502"/>
          </a:xfrm>
          <a:prstGeom prst="rect">
            <a:avLst/>
          </a:prstGeo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5" name="フッター プレースホルダ 4"/>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6" name="スライド番号プレースホルダ 5"/>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7"/>
            <a:ext cx="1157288" cy="11268075"/>
          </a:xfrm>
          <a:prstGeom prst="rect">
            <a:avLst/>
          </a:prstGeo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257176" y="529697"/>
            <a:ext cx="3357563" cy="11268075"/>
          </a:xfrm>
          <a:prstGeom prst="rect">
            <a:avLst/>
          </a:prstGeo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a:xfrm>
            <a:off x="342900" y="9181396"/>
            <a:ext cx="1600200" cy="527402"/>
          </a:xfrm>
          <a:prstGeom prst="rect">
            <a:avLst/>
          </a:prstGeom>
        </p:spPr>
        <p:txBody>
          <a:bodyPr/>
          <a:lstStyle/>
          <a:p>
            <a:fld id="{8EE5402B-E6AA-4474-953E-CD9109A83D17}" type="datetimeFigureOut">
              <a:rPr kumimoji="1" lang="ja-JP" altLang="en-US" smtClean="0"/>
              <a:pPr/>
              <a:t>2013/9/19</a:t>
            </a:fld>
            <a:endParaRPr kumimoji="1" lang="ja-JP" altLang="en-US" dirty="0"/>
          </a:p>
        </p:txBody>
      </p:sp>
      <p:sp>
        <p:nvSpPr>
          <p:cNvPr id="5" name="フッター プレースホルダ 4"/>
          <p:cNvSpPr>
            <a:spLocks noGrp="1"/>
          </p:cNvSpPr>
          <p:nvPr>
            <p:ph type="ftr" sz="quarter" idx="11"/>
          </p:nvPr>
        </p:nvSpPr>
        <p:spPr>
          <a:xfrm>
            <a:off x="2343150" y="9181396"/>
            <a:ext cx="2171700" cy="527402"/>
          </a:xfrm>
          <a:prstGeom prst="rect">
            <a:avLst/>
          </a:prstGeom>
        </p:spPr>
        <p:txBody>
          <a:bodyPr/>
          <a:lstStyle/>
          <a:p>
            <a:endParaRPr kumimoji="1" lang="ja-JP" altLang="en-US" dirty="0"/>
          </a:p>
        </p:txBody>
      </p:sp>
      <p:sp>
        <p:nvSpPr>
          <p:cNvPr id="6" name="スライド番号プレースホルダ 5"/>
          <p:cNvSpPr>
            <a:spLocks noGrp="1"/>
          </p:cNvSpPr>
          <p:nvPr>
            <p:ph type="sldNum" sz="quarter" idx="12"/>
          </p:nvPr>
        </p:nvSpPr>
        <p:spPr>
          <a:xfrm>
            <a:off x="4914900" y="9181396"/>
            <a:ext cx="1600200" cy="527402"/>
          </a:xfrm>
          <a:prstGeom prst="rect">
            <a:avLst/>
          </a:prstGeom>
        </p:spPr>
        <p:txBody>
          <a:bodyPr/>
          <a:lstStyle/>
          <a:p>
            <a:fld id="{9F101025-8B2D-407B-B90C-76702BFAFF67}" type="slidenum">
              <a:rPr kumimoji="1" lang="ja-JP" altLang="en-US" smtClean="0"/>
              <a:pPr/>
              <a:t>&lt;#&gt;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 name="図 21" descr="CYM用１.png"/>
          <p:cNvPicPr>
            <a:picLocks noChangeAspect="1"/>
          </p:cNvPicPr>
          <p:nvPr userDrawn="1"/>
        </p:nvPicPr>
        <p:blipFill rotWithShape="1">
          <a:blip r:embed="rId13" cstate="print">
            <a:extLst>
              <a:ext uri="{28A0092B-C50C-407E-A947-70E740481C1C}">
                <a14:useLocalDpi xmlns="" xmlns:a14="http://schemas.microsoft.com/office/drawing/2010/main" val="0"/>
              </a:ext>
            </a:extLst>
          </a:blip>
          <a:srcRect l="41737" t="15416" b="44271"/>
          <a:stretch/>
        </p:blipFill>
        <p:spPr>
          <a:xfrm>
            <a:off x="3683000" y="4444999"/>
            <a:ext cx="3175000" cy="2413001"/>
          </a:xfrm>
          <a:prstGeom prst="rect">
            <a:avLst/>
          </a:prstGeom>
        </p:spPr>
      </p:pic>
      <p:sp>
        <p:nvSpPr>
          <p:cNvPr id="12" name="正方形/長方形 11"/>
          <p:cNvSpPr/>
          <p:nvPr userDrawn="1"/>
        </p:nvSpPr>
        <p:spPr>
          <a:xfrm rot="14100453">
            <a:off x="3045820" y="4405312"/>
            <a:ext cx="4029075" cy="1568229"/>
          </a:xfrm>
          <a:prstGeom prst="rect">
            <a:avLst/>
          </a:prstGeom>
          <a:gradFill flip="none" rotWithShape="1">
            <a:gsLst>
              <a:gs pos="0">
                <a:schemeClr val="bg1">
                  <a:alpha val="0"/>
                </a:schemeClr>
              </a:gs>
              <a:gs pos="100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3" name="図 22" descr="CYM用２.png"/>
          <p:cNvPicPr>
            <a:picLocks noChangeAspect="1"/>
          </p:cNvPicPr>
          <p:nvPr userDrawn="1"/>
        </p:nvPicPr>
        <p:blipFill rotWithShape="1">
          <a:blip r:embed="rId14" cstate="print">
            <a:extLst>
              <a:ext uri="{28A0092B-C50C-407E-A947-70E740481C1C}">
                <a14:useLocalDpi xmlns="" xmlns:a14="http://schemas.microsoft.com/office/drawing/2010/main" val="0"/>
              </a:ext>
            </a:extLst>
          </a:blip>
          <a:srcRect t="36622" r="43561" b="15568"/>
          <a:stretch/>
        </p:blipFill>
        <p:spPr>
          <a:xfrm>
            <a:off x="0" y="6489699"/>
            <a:ext cx="3116904" cy="2768601"/>
          </a:xfrm>
          <a:prstGeom prst="rect">
            <a:avLst/>
          </a:prstGeom>
        </p:spPr>
      </p:pic>
      <p:pic>
        <p:nvPicPr>
          <p:cNvPr id="11" name="Picture 3"/>
          <p:cNvPicPr>
            <a:picLocks noChangeAspect="1" noChangeArrowheads="1"/>
          </p:cNvPicPr>
          <p:nvPr userDrawn="1"/>
        </p:nvPicPr>
        <p:blipFill>
          <a:blip r:embed="rId15" cstate="print"/>
          <a:srcRect/>
          <a:stretch>
            <a:fillRect/>
          </a:stretch>
        </p:blipFill>
        <p:spPr bwMode="auto">
          <a:xfrm>
            <a:off x="6080071" y="9534984"/>
            <a:ext cx="673559" cy="353618"/>
          </a:xfrm>
          <a:prstGeom prst="rect">
            <a:avLst/>
          </a:prstGeom>
          <a:noFill/>
          <a:ln w="9525">
            <a:noFill/>
            <a:miter lim="800000"/>
            <a:headEnd/>
            <a:tailEnd/>
          </a:ln>
        </p:spPr>
      </p:pic>
      <p:pic>
        <p:nvPicPr>
          <p:cNvPr id="7" name="図 6" descr="サインバルタロゴ1.png"/>
          <p:cNvPicPr>
            <a:picLocks noChangeAspect="1"/>
          </p:cNvPicPr>
          <p:nvPr userDrawn="1"/>
        </p:nvPicPr>
        <p:blipFill>
          <a:blip r:embed="rId16" cstate="print">
            <a:extLst>
              <a:ext uri="{28A0092B-C50C-407E-A947-70E740481C1C}">
                <a14:useLocalDpi xmlns="" xmlns:a14="http://schemas.microsoft.com/office/drawing/2010/main" val="0"/>
              </a:ext>
            </a:extLst>
          </a:blip>
          <a:stretch>
            <a:fillRect/>
          </a:stretch>
        </p:blipFill>
        <p:spPr>
          <a:xfrm>
            <a:off x="5224805" y="85807"/>
            <a:ext cx="1437499" cy="371394"/>
          </a:xfrm>
          <a:prstGeom prst="rect">
            <a:avLst/>
          </a:prstGeom>
        </p:spPr>
      </p:pic>
      <p:sp>
        <p:nvSpPr>
          <p:cNvPr id="10" name="正方形/長方形 9"/>
          <p:cNvSpPr/>
          <p:nvPr userDrawn="1"/>
        </p:nvSpPr>
        <p:spPr>
          <a:xfrm rot="10800000">
            <a:off x="0" y="895349"/>
            <a:ext cx="6858001" cy="1568229"/>
          </a:xfrm>
          <a:prstGeom prst="rect">
            <a:avLst/>
          </a:prstGeom>
          <a:gradFill flip="none" rotWithShape="1">
            <a:gsLst>
              <a:gs pos="0">
                <a:schemeClr val="bg1">
                  <a:alpha val="0"/>
                </a:schemeClr>
              </a:gs>
              <a:gs pos="100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3" name="正方形/長方形 12"/>
          <p:cNvSpPr/>
          <p:nvPr userDrawn="1"/>
        </p:nvSpPr>
        <p:spPr>
          <a:xfrm rot="3141887">
            <a:off x="-860867" y="7130146"/>
            <a:ext cx="4398168" cy="1568229"/>
          </a:xfrm>
          <a:prstGeom prst="rect">
            <a:avLst/>
          </a:prstGeom>
          <a:gradFill flip="none" rotWithShape="1">
            <a:gsLst>
              <a:gs pos="0">
                <a:schemeClr val="bg1">
                  <a:alpha val="0"/>
                </a:schemeClr>
              </a:gs>
              <a:gs pos="100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4" name="正方形/長方形 13"/>
          <p:cNvSpPr/>
          <p:nvPr userDrawn="1"/>
        </p:nvSpPr>
        <p:spPr>
          <a:xfrm rot="10800000">
            <a:off x="3790949" y="5557835"/>
            <a:ext cx="3067049" cy="1568229"/>
          </a:xfrm>
          <a:prstGeom prst="rect">
            <a:avLst/>
          </a:prstGeom>
          <a:gradFill flip="none" rotWithShape="1">
            <a:gsLst>
              <a:gs pos="0">
                <a:schemeClr val="bg1">
                  <a:alpha val="0"/>
                </a:schemeClr>
              </a:gs>
              <a:gs pos="100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5" name="正方形/長方形 14"/>
          <p:cNvSpPr/>
          <p:nvPr userDrawn="1"/>
        </p:nvSpPr>
        <p:spPr>
          <a:xfrm>
            <a:off x="0" y="6367460"/>
            <a:ext cx="2219325" cy="1243015"/>
          </a:xfrm>
          <a:prstGeom prst="rect">
            <a:avLst/>
          </a:prstGeom>
          <a:gradFill flip="none" rotWithShape="1">
            <a:gsLst>
              <a:gs pos="0">
                <a:schemeClr val="bg1">
                  <a:alpha val="0"/>
                </a:schemeClr>
              </a:gs>
              <a:gs pos="100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 name="図 1" descr="NY_ELIL_A023363_4C.jpg"/>
          <p:cNvPicPr>
            <a:picLocks noChangeAspect="1"/>
          </p:cNvPicPr>
          <p:nvPr userDrawn="1"/>
        </p:nvPicPr>
        <p:blipFill rotWithShape="1">
          <a:blip r:embed="rId17" cstate="print">
            <a:extLst>
              <a:ext uri="{28A0092B-C50C-407E-A947-70E740481C1C}">
                <a14:useLocalDpi xmlns="" xmlns:a14="http://schemas.microsoft.com/office/drawing/2010/main" val="0"/>
              </a:ext>
            </a:extLst>
          </a:blip>
          <a:srcRect l="26492" t="565" r="38600" b="-565"/>
          <a:stretch/>
        </p:blipFill>
        <p:spPr>
          <a:xfrm>
            <a:off x="0" y="546100"/>
            <a:ext cx="6858000" cy="2247900"/>
          </a:xfrm>
          <a:prstGeom prst="rect">
            <a:avLst/>
          </a:prstGeom>
        </p:spPr>
      </p:pic>
      <p:sp>
        <p:nvSpPr>
          <p:cNvPr id="16" name="正方形/長方形 15"/>
          <p:cNvSpPr/>
          <p:nvPr userDrawn="1"/>
        </p:nvSpPr>
        <p:spPr>
          <a:xfrm rot="10800000">
            <a:off x="0" y="1714499"/>
            <a:ext cx="6858000" cy="1096741"/>
          </a:xfrm>
          <a:prstGeom prst="rect">
            <a:avLst/>
          </a:prstGeom>
          <a:gradFill flip="none" rotWithShape="1">
            <a:gsLst>
              <a:gs pos="0">
                <a:schemeClr val="bg1">
                  <a:alpha val="0"/>
                </a:schemeClr>
              </a:gs>
              <a:gs pos="91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18" name="図 3" descr="444.jpg"/>
          <p:cNvPicPr>
            <a:picLocks noChangeAspect="1"/>
          </p:cNvPicPr>
          <p:nvPr userDrawn="1"/>
        </p:nvPicPr>
        <p:blipFill rotWithShape="1">
          <a:blip r:embed="rId18" cstate="print">
            <a:extLst>
              <a:ext uri="{28A0092B-C50C-407E-A947-70E740481C1C}">
                <a14:useLocalDpi xmlns="" xmlns:a14="http://schemas.microsoft.com/office/drawing/2010/main" val="0"/>
              </a:ext>
            </a:extLst>
          </a:blip>
          <a:srcRect t="38244" b="38245"/>
          <a:stretch/>
        </p:blipFill>
        <p:spPr>
          <a:xfrm>
            <a:off x="0" y="9245599"/>
            <a:ext cx="6858000" cy="127001"/>
          </a:xfrm>
          <a:prstGeom prst="rect">
            <a:avLst/>
          </a:prstGeom>
          <a:noFill/>
          <a:ln>
            <a:noFill/>
          </a:ln>
        </p:spPr>
      </p:pic>
      <p:pic>
        <p:nvPicPr>
          <p:cNvPr id="19" name="図 3" descr="444.jpg"/>
          <p:cNvPicPr>
            <a:picLocks noChangeAspect="1"/>
          </p:cNvPicPr>
          <p:nvPr userDrawn="1"/>
        </p:nvPicPr>
        <p:blipFill rotWithShape="1">
          <a:blip r:embed="rId18" cstate="print">
            <a:extLst>
              <a:ext uri="{28A0092B-C50C-407E-A947-70E740481C1C}">
                <a14:useLocalDpi xmlns="" xmlns:a14="http://schemas.microsoft.com/office/drawing/2010/main" val="0"/>
              </a:ext>
            </a:extLst>
          </a:blip>
          <a:srcRect t="38244" b="38245"/>
          <a:stretch/>
        </p:blipFill>
        <p:spPr>
          <a:xfrm>
            <a:off x="-52387" y="3960827"/>
            <a:ext cx="6910387" cy="490012"/>
          </a:xfrm>
          <a:prstGeom prst="rect">
            <a:avLst/>
          </a:prstGeom>
          <a:noFill/>
          <a:ln>
            <a:noFill/>
          </a:ln>
        </p:spPr>
      </p:pic>
      <p:sp>
        <p:nvSpPr>
          <p:cNvPr id="6" name="テキスト ボックス 5"/>
          <p:cNvSpPr txBox="1"/>
          <p:nvPr userDrawn="1"/>
        </p:nvSpPr>
        <p:spPr>
          <a:xfrm>
            <a:off x="2755308" y="4005778"/>
            <a:ext cx="1294996" cy="400110"/>
          </a:xfrm>
          <a:prstGeom prst="rect">
            <a:avLst/>
          </a:prstGeom>
          <a:noFill/>
          <a:effectLst>
            <a:outerShdw blurRad="50800" dist="38100" dir="2700000" algn="tl" rotWithShape="0">
              <a:srgbClr val="000000">
                <a:alpha val="43000"/>
              </a:srgbClr>
            </a:outerShdw>
          </a:effectLst>
        </p:spPr>
        <p:txBody>
          <a:bodyPr wrap="none" rtlCol="0">
            <a:spAutoFit/>
          </a:bodyPr>
          <a:lstStyle/>
          <a:p>
            <a:r>
              <a:rPr kumimoji="1" lang="en-US" altLang="ja-JP" sz="2000" dirty="0" smtClean="0">
                <a:solidFill>
                  <a:schemeClr val="bg1"/>
                </a:solidFill>
              </a:rPr>
              <a:t>PROGRAM</a:t>
            </a:r>
            <a:endParaRPr kumimoji="1" lang="ja-JP" altLang="en-US" sz="20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正方形/長方形 62"/>
          <p:cNvSpPr/>
          <p:nvPr/>
        </p:nvSpPr>
        <p:spPr>
          <a:xfrm>
            <a:off x="0" y="3923414"/>
            <a:ext cx="6858000" cy="531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p:cNvSpPr/>
          <p:nvPr/>
        </p:nvSpPr>
        <p:spPr>
          <a:xfrm>
            <a:off x="499790" y="1913423"/>
            <a:ext cx="504056" cy="311480"/>
          </a:xfrm>
          <a:prstGeom prst="rect">
            <a:avLst/>
          </a:prstGeom>
          <a:gradFill flip="none" rotWithShape="1">
            <a:gsLst>
              <a:gs pos="0">
                <a:srgbClr val="008000"/>
              </a:gs>
              <a:gs pos="100000">
                <a:schemeClr val="accent3">
                  <a:lumMod val="60000"/>
                  <a:lumOff val="40000"/>
                </a:schemeClr>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6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日時</a:t>
            </a: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88" name="正方形/長方形 87"/>
          <p:cNvSpPr/>
          <p:nvPr/>
        </p:nvSpPr>
        <p:spPr>
          <a:xfrm>
            <a:off x="499790" y="2442839"/>
            <a:ext cx="504056" cy="311480"/>
          </a:xfrm>
          <a:prstGeom prst="rect">
            <a:avLst/>
          </a:prstGeom>
          <a:gradFill flip="none" rotWithShape="1">
            <a:gsLst>
              <a:gs pos="0">
                <a:srgbClr val="008000"/>
              </a:gs>
              <a:gs pos="100000">
                <a:schemeClr val="accent3">
                  <a:lumMod val="60000"/>
                  <a:lumOff val="40000"/>
                </a:schemeClr>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会場</a:t>
            </a: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96" name="正方形/長方形 95"/>
          <p:cNvSpPr/>
          <p:nvPr/>
        </p:nvSpPr>
        <p:spPr>
          <a:xfrm>
            <a:off x="499790" y="2983072"/>
            <a:ext cx="504056" cy="311480"/>
          </a:xfrm>
          <a:prstGeom prst="rect">
            <a:avLst/>
          </a:prstGeom>
          <a:gradFill flip="none" rotWithShape="1">
            <a:gsLst>
              <a:gs pos="0">
                <a:srgbClr val="008000"/>
              </a:gs>
              <a:gs pos="100000">
                <a:schemeClr val="accent3">
                  <a:lumMod val="60000"/>
                  <a:lumOff val="40000"/>
                </a:schemeClr>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座長</a:t>
            </a: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grpSp>
        <p:nvGrpSpPr>
          <p:cNvPr id="29" name="グループ化 28"/>
          <p:cNvGrpSpPr/>
          <p:nvPr/>
        </p:nvGrpSpPr>
        <p:grpSpPr>
          <a:xfrm>
            <a:off x="447583" y="4058529"/>
            <a:ext cx="5462345" cy="338554"/>
            <a:chOff x="325427" y="5155017"/>
            <a:chExt cx="5462345" cy="338554"/>
          </a:xfrm>
        </p:grpSpPr>
        <p:sp>
          <p:nvSpPr>
            <p:cNvPr id="77" name="テキスト ボックス 76"/>
            <p:cNvSpPr txBox="1"/>
            <p:nvPr/>
          </p:nvSpPr>
          <p:spPr>
            <a:xfrm>
              <a:off x="325427" y="5155017"/>
              <a:ext cx="4368017" cy="338554"/>
            </a:xfrm>
            <a:prstGeom prst="rect">
              <a:avLst/>
            </a:prstGeom>
            <a:noFill/>
          </p:spPr>
          <p:txBody>
            <a:bodyPr wrap="square" rtlCol="0">
              <a:spAutoFit/>
            </a:bodyPr>
            <a:lstStyle/>
            <a:p>
              <a:r>
                <a:rPr lang="ja-JP" altLang="en-US" sz="1600" dirty="0" smtClean="0">
                  <a:solidFill>
                    <a:srgbClr val="0070C0"/>
                  </a:solidFill>
                  <a:latin typeface="HGP創英角ｺﾞｼｯｸUB" pitchFamily="50" charset="-128"/>
                  <a:ea typeface="HGP創英角ｺﾞｼｯｸUB" pitchFamily="50" charset="-128"/>
                </a:rPr>
                <a:t>「デュロキセチン製品紹介」</a:t>
              </a:r>
              <a:endParaRPr kumimoji="1" lang="ja-JP" altLang="en-US" sz="1600" dirty="0">
                <a:solidFill>
                  <a:srgbClr val="0070C0"/>
                </a:solidFill>
                <a:latin typeface="HGP創英角ｺﾞｼｯｸUB" pitchFamily="50" charset="-128"/>
                <a:ea typeface="HGP創英角ｺﾞｼｯｸUB" pitchFamily="50" charset="-128"/>
              </a:endParaRPr>
            </a:p>
          </p:txBody>
        </p:sp>
        <p:sp>
          <p:nvSpPr>
            <p:cNvPr id="127" name="テキスト ボックス 126"/>
            <p:cNvSpPr txBox="1"/>
            <p:nvPr/>
          </p:nvSpPr>
          <p:spPr>
            <a:xfrm>
              <a:off x="2713620" y="5189894"/>
              <a:ext cx="3074152" cy="257369"/>
            </a:xfrm>
            <a:prstGeom prst="rect">
              <a:avLst/>
            </a:prstGeom>
            <a:noFill/>
          </p:spPr>
          <p:txBody>
            <a:bodyPr wrap="square" lIns="36000" tIns="36000" rIns="36000" bIns="36000" rtlCol="0" anchor="ctr" anchorCtr="0">
              <a:spAutoFit/>
            </a:bodyPr>
            <a:lstStyle/>
            <a:p>
              <a:r>
                <a:rPr kumimoji="1" lang="ja-JP" altLang="en-US" sz="1200" dirty="0" smtClean="0">
                  <a:effectLst>
                    <a:outerShdw blurRad="38100" dist="38100" dir="2700000" algn="tl">
                      <a:srgbClr val="000000">
                        <a:alpha val="43137"/>
                      </a:srgbClr>
                    </a:outerShdw>
                  </a:effectLst>
                  <a:latin typeface="HGP創英角ｺﾞｼｯｸUB" pitchFamily="50" charset="-128"/>
                  <a:ea typeface="小塚ゴシック Pro B"/>
                </a:rPr>
                <a:t>日本イーライリリー</a:t>
              </a:r>
              <a:r>
                <a:rPr lang="ja-JP" altLang="en-US" sz="1200" dirty="0" smtClean="0">
                  <a:effectLst>
                    <a:outerShdw blurRad="38100" dist="38100" dir="2700000" algn="tl">
                      <a:srgbClr val="000000">
                        <a:alpha val="43137"/>
                      </a:srgbClr>
                    </a:outerShdw>
                  </a:effectLst>
                  <a:latin typeface="HGP創英角ｺﾞｼｯｸUB" pitchFamily="50" charset="-128"/>
                  <a:ea typeface="小塚ゴシック Pro B"/>
                </a:rPr>
                <a:t>株式会社</a:t>
              </a:r>
            </a:p>
          </p:txBody>
        </p:sp>
      </p:grpSp>
      <p:grpSp>
        <p:nvGrpSpPr>
          <p:cNvPr id="30" name="グループ化 28"/>
          <p:cNvGrpSpPr/>
          <p:nvPr/>
        </p:nvGrpSpPr>
        <p:grpSpPr>
          <a:xfrm>
            <a:off x="372941" y="4866037"/>
            <a:ext cx="6814682" cy="1719947"/>
            <a:chOff x="280160" y="4643302"/>
            <a:chExt cx="5082687" cy="1080953"/>
          </a:xfrm>
        </p:grpSpPr>
        <p:sp>
          <p:nvSpPr>
            <p:cNvPr id="31" name="テキスト ボックス 30"/>
            <p:cNvSpPr txBox="1"/>
            <p:nvPr/>
          </p:nvSpPr>
          <p:spPr>
            <a:xfrm>
              <a:off x="280160" y="4643302"/>
              <a:ext cx="4556428" cy="696353"/>
            </a:xfrm>
            <a:prstGeom prst="rect">
              <a:avLst/>
            </a:prstGeom>
            <a:noFill/>
          </p:spPr>
          <p:txBody>
            <a:bodyPr wrap="square" rtlCol="0">
              <a:spAutoFit/>
            </a:bodyPr>
            <a:lstStyle/>
            <a:p>
              <a:r>
                <a:rPr kumimoji="1" lang="en-US" altLang="ja-JP" sz="2200" dirty="0" smtClean="0">
                  <a:solidFill>
                    <a:srgbClr val="0070C0"/>
                  </a:solidFill>
                  <a:latin typeface="HGP創英角ｺﾞｼｯｸUB" pitchFamily="50" charset="-128"/>
                  <a:ea typeface="HGP創英角ｺﾞｼｯｸUB" pitchFamily="50" charset="-128"/>
                </a:rPr>
                <a:t>『</a:t>
              </a:r>
              <a:r>
                <a:rPr lang="ja-JP" altLang="en-US" sz="2200" dirty="0" smtClean="0">
                  <a:solidFill>
                    <a:srgbClr val="0070C0"/>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うつ病薬物療法における</a:t>
              </a:r>
              <a:r>
                <a:rPr lang="en-US" altLang="ja-JP" sz="2200" b="1" dirty="0" smtClean="0">
                  <a:solidFill>
                    <a:srgbClr val="0070C0"/>
                  </a:solidFill>
                  <a:effectLst>
                    <a:outerShdw blurRad="38100" dist="38100" dir="2700000" algn="tl">
                      <a:srgbClr val="000000">
                        <a:alpha val="43137"/>
                      </a:srgbClr>
                    </a:outerShdw>
                  </a:effectLst>
                  <a:latin typeface="Verdana" pitchFamily="34" charset="0"/>
                  <a:ea typeface="HGP創英角ｺﾞｼｯｸUB" pitchFamily="50" charset="-128"/>
                </a:rPr>
                <a:t>SNRI</a:t>
              </a:r>
            </a:p>
            <a:p>
              <a:r>
                <a:rPr lang="ja-JP" altLang="en-US" sz="2200" dirty="0" smtClean="0">
                  <a:solidFill>
                    <a:srgbClr val="0070C0"/>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　　　　　　　　    デュロキセチンの位置づけ</a:t>
              </a:r>
              <a:endParaRPr lang="en-US" altLang="ja-JP" sz="2200" dirty="0" smtClean="0">
                <a:solidFill>
                  <a:srgbClr val="0070C0"/>
                </a:solidFill>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a:p>
              <a:r>
                <a:rPr lang="en-US" altLang="ja-JP" dirty="0" smtClean="0">
                  <a:solidFill>
                    <a:srgbClr val="0070C0"/>
                  </a:solidFill>
                  <a:latin typeface="HGP創英角ｺﾞｼｯｸUB" pitchFamily="50" charset="-128"/>
                  <a:ea typeface="HGP創英角ｺﾞｼｯｸUB" pitchFamily="50" charset="-128"/>
                </a:rPr>
                <a:t>-</a:t>
              </a:r>
              <a:r>
                <a:rPr lang="ja-JP" altLang="en-US" dirty="0" smtClean="0">
                  <a:solidFill>
                    <a:srgbClr val="0070C0"/>
                  </a:solidFill>
                  <a:latin typeface="HGP創英角ｺﾞｼｯｸUB" pitchFamily="50" charset="-128"/>
                  <a:ea typeface="HGP創英角ｺﾞｼｯｸUB" pitchFamily="50" charset="-128"/>
                </a:rPr>
                <a:t>完全寛解導入、痛みを</a:t>
              </a:r>
              <a:r>
                <a:rPr lang="ja-JP" altLang="en-US" dirty="0" err="1" smtClean="0">
                  <a:solidFill>
                    <a:srgbClr val="0070C0"/>
                  </a:solidFill>
                  <a:latin typeface="HGP創英角ｺﾞｼｯｸUB" pitchFamily="50" charset="-128"/>
                  <a:ea typeface="HGP創英角ｺﾞｼｯｸUB" pitchFamily="50" charset="-128"/>
                </a:rPr>
                <a:t>伴ううつ、</a:t>
              </a:r>
              <a:r>
                <a:rPr lang="ja-JP" altLang="en-US" dirty="0" smtClean="0">
                  <a:solidFill>
                    <a:srgbClr val="0070C0"/>
                  </a:solidFill>
                  <a:latin typeface="HGP創英角ｺﾞｼｯｸUB" pitchFamily="50" charset="-128"/>
                  <a:ea typeface="HGP創英角ｺﾞｼｯｸUB" pitchFamily="50" charset="-128"/>
                </a:rPr>
                <a:t>の視点から</a:t>
              </a:r>
              <a:r>
                <a:rPr lang="en-US" altLang="ja-JP" dirty="0" smtClean="0">
                  <a:solidFill>
                    <a:srgbClr val="0070C0"/>
                  </a:solidFill>
                  <a:latin typeface="HGP創英角ｺﾞｼｯｸUB" pitchFamily="50" charset="-128"/>
                  <a:ea typeface="HGP創英角ｺﾞｼｯｸUB" pitchFamily="50" charset="-128"/>
                </a:rPr>
                <a:t>-</a:t>
              </a:r>
              <a:r>
                <a:rPr lang="ja-JP" altLang="en-US" sz="2200" dirty="0" smtClean="0">
                  <a:solidFill>
                    <a:srgbClr val="0070C0"/>
                  </a:solidFill>
                  <a:latin typeface="HGP創英角ｺﾞｼｯｸUB" pitchFamily="50" charset="-128"/>
                  <a:ea typeface="HGP創英角ｺﾞｼｯｸUB" pitchFamily="50" charset="-128"/>
                </a:rPr>
                <a:t>（仮）</a:t>
              </a:r>
              <a:r>
                <a:rPr lang="en-US" altLang="ja-JP" sz="2200" dirty="0" smtClean="0">
                  <a:solidFill>
                    <a:srgbClr val="0070C0"/>
                  </a:solidFill>
                  <a:latin typeface="HGP創英角ｺﾞｼｯｸUB" pitchFamily="50" charset="-128"/>
                  <a:ea typeface="HGP創英角ｺﾞｼｯｸUB" pitchFamily="50" charset="-128"/>
                </a:rPr>
                <a:t>』</a:t>
              </a:r>
            </a:p>
          </p:txBody>
        </p:sp>
        <p:grpSp>
          <p:nvGrpSpPr>
            <p:cNvPr id="33" name="グループ化 27"/>
            <p:cNvGrpSpPr/>
            <p:nvPr/>
          </p:nvGrpSpPr>
          <p:grpSpPr>
            <a:xfrm>
              <a:off x="1772401" y="5352964"/>
              <a:ext cx="3590446" cy="371291"/>
              <a:chOff x="1915281" y="5352964"/>
              <a:chExt cx="3590446" cy="371291"/>
            </a:xfrm>
          </p:grpSpPr>
          <p:sp>
            <p:nvSpPr>
              <p:cNvPr id="34" name="テキスト ボックス 33"/>
              <p:cNvSpPr txBox="1"/>
              <p:nvPr/>
            </p:nvSpPr>
            <p:spPr>
              <a:xfrm>
                <a:off x="2022500" y="5434108"/>
                <a:ext cx="2725631" cy="290147"/>
              </a:xfrm>
              <a:prstGeom prst="rect">
                <a:avLst/>
              </a:prstGeom>
              <a:noFill/>
            </p:spPr>
            <p:txBody>
              <a:bodyPr wrap="square" rtlCol="0">
                <a:spAutoFit/>
              </a:bodyPr>
              <a:lstStyle/>
              <a:p>
                <a:pPr algn="r"/>
                <a:r>
                  <a:rPr lang="ja-JP" altLang="en-US" sz="20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院長 </a:t>
                </a:r>
                <a:r>
                  <a:rPr lang="ja-JP" altLang="en-US" sz="24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古川 修</a:t>
                </a:r>
                <a:r>
                  <a:rPr lang="ja-JP" altLang="en-US" sz="20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 先生</a:t>
                </a:r>
                <a:endParaRPr kumimoji="1" lang="ja-JP" altLang="en-US" sz="20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35" name="テキスト ボックス 34"/>
              <p:cNvSpPr txBox="1"/>
              <p:nvPr/>
            </p:nvSpPr>
            <p:spPr>
              <a:xfrm>
                <a:off x="2438920" y="5352964"/>
                <a:ext cx="3066807" cy="161751"/>
              </a:xfrm>
              <a:prstGeom prst="rect">
                <a:avLst/>
              </a:prstGeom>
              <a:noFill/>
            </p:spPr>
            <p:txBody>
              <a:bodyPr wrap="square" lIns="36000" tIns="36000" rIns="36000" bIns="36000" rtlCol="0" anchor="ctr" anchorCtr="0">
                <a:spAutoFit/>
              </a:bodyPr>
              <a:lstStyle/>
              <a:p>
                <a:r>
                  <a:rPr lang="ja-JP" altLang="en-US" sz="1200" dirty="0" smtClean="0">
                    <a:effectLst>
                      <a:outerShdw blurRad="38100" dist="38100" dir="2700000" algn="tl">
                        <a:srgbClr val="000000">
                          <a:alpha val="43137"/>
                        </a:srgbClr>
                      </a:outerShdw>
                    </a:effectLst>
                    <a:latin typeface="+mj-ea"/>
                    <a:ea typeface="+mj-ea"/>
                  </a:rPr>
                  <a:t>医療法人静心会　藤田</a:t>
                </a:r>
                <a:r>
                  <a:rPr lang="ja-JP" altLang="en-US" sz="1200" dirty="0" smtClean="0">
                    <a:effectLst>
                      <a:outerShdw blurRad="38100" dist="38100" dir="2700000" algn="tl">
                        <a:srgbClr val="000000">
                          <a:alpha val="43137"/>
                        </a:srgbClr>
                      </a:outerShdw>
                    </a:effectLst>
                    <a:latin typeface="+mj-ea"/>
                    <a:ea typeface="小塚ゴシック Pro B"/>
                  </a:rPr>
                  <a:t>メンタルケアサテライト</a:t>
                </a:r>
                <a:endParaRPr lang="en-US" altLang="ja-JP" sz="1200" dirty="0" smtClean="0">
                  <a:effectLst>
                    <a:outerShdw blurRad="38100" dist="38100" dir="2700000" algn="tl">
                      <a:srgbClr val="000000">
                        <a:alpha val="43137"/>
                      </a:srgbClr>
                    </a:outerShdw>
                  </a:effectLst>
                  <a:latin typeface="+mj-ea"/>
                  <a:ea typeface="小塚ゴシック Pro B"/>
                </a:endParaRPr>
              </a:p>
            </p:txBody>
          </p:sp>
          <p:sp>
            <p:nvSpPr>
              <p:cNvPr id="36" name="正方形/長方形 35"/>
              <p:cNvSpPr/>
              <p:nvPr/>
            </p:nvSpPr>
            <p:spPr>
              <a:xfrm>
                <a:off x="1915281" y="5427651"/>
                <a:ext cx="483806" cy="212917"/>
              </a:xfrm>
              <a:prstGeom prst="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70C0"/>
                    </a:solidFill>
                    <a:latin typeface="HGP創英角ｺﾞｼｯｸUB" pitchFamily="50" charset="-128"/>
                    <a:ea typeface="小塚ゴシック Pro B"/>
                  </a:rPr>
                  <a:t>演</a:t>
                </a:r>
                <a:r>
                  <a:rPr kumimoji="1" lang="en-US" altLang="ja-JP" sz="1400" dirty="0" smtClean="0">
                    <a:solidFill>
                      <a:srgbClr val="0070C0"/>
                    </a:solidFill>
                    <a:latin typeface="HGP創英角ｺﾞｼｯｸUB" pitchFamily="50" charset="-128"/>
                    <a:ea typeface="小塚ゴシック Pro B"/>
                  </a:rPr>
                  <a:t> </a:t>
                </a:r>
                <a:r>
                  <a:rPr kumimoji="1" lang="ja-JP" altLang="en-US" sz="1400" dirty="0" smtClean="0">
                    <a:solidFill>
                      <a:srgbClr val="0070C0"/>
                    </a:solidFill>
                    <a:latin typeface="HGP創英角ｺﾞｼｯｸUB" pitchFamily="50" charset="-128"/>
                    <a:ea typeface="小塚ゴシック Pro B"/>
                  </a:rPr>
                  <a:t>者</a:t>
                </a:r>
                <a:endParaRPr kumimoji="1" lang="ja-JP" altLang="en-US" sz="1400" dirty="0">
                  <a:solidFill>
                    <a:srgbClr val="0070C0"/>
                  </a:solidFill>
                  <a:latin typeface="HGP創英角ｺﾞｼｯｸUB" pitchFamily="50" charset="-128"/>
                  <a:ea typeface="小塚ゴシック Pro B"/>
                </a:endParaRPr>
              </a:p>
            </p:txBody>
          </p:sp>
        </p:grpSp>
      </p:grpSp>
      <p:sp>
        <p:nvSpPr>
          <p:cNvPr id="25" name="テキスト ボックス 24"/>
          <p:cNvSpPr txBox="1"/>
          <p:nvPr/>
        </p:nvSpPr>
        <p:spPr>
          <a:xfrm>
            <a:off x="-53165" y="9034660"/>
            <a:ext cx="2919440" cy="215444"/>
          </a:xfrm>
          <a:prstGeom prst="rect">
            <a:avLst/>
          </a:prstGeom>
          <a:noFill/>
        </p:spPr>
        <p:txBody>
          <a:bodyPr wrap="square" rtlCol="0">
            <a:spAutoFit/>
          </a:bodyPr>
          <a:lstStyle/>
          <a:p>
            <a:pPr algn="r"/>
            <a:r>
              <a:rPr kumimoji="1" lang="en-US" altLang="ja-JP" sz="800" b="1" dirty="0" smtClean="0">
                <a:solidFill>
                  <a:schemeClr val="bg1"/>
                </a:solidFill>
                <a:latin typeface="+mn-ea"/>
              </a:rPr>
              <a:t>※</a:t>
            </a:r>
            <a:r>
              <a:rPr kumimoji="1" lang="ja-JP" altLang="en-US" sz="800" b="1" dirty="0" smtClean="0">
                <a:solidFill>
                  <a:schemeClr val="bg1"/>
                </a:solidFill>
                <a:latin typeface="+mn-ea"/>
              </a:rPr>
              <a:t>講演会終了後、立食を伴う意見交換会をご用意しております。</a:t>
            </a:r>
            <a:endParaRPr kumimoji="1" lang="ja-JP" altLang="en-US" sz="800" b="1" dirty="0">
              <a:solidFill>
                <a:schemeClr val="bg1"/>
              </a:solidFill>
              <a:latin typeface="+mn-ea"/>
            </a:endParaRPr>
          </a:p>
        </p:txBody>
      </p:sp>
      <p:sp>
        <p:nvSpPr>
          <p:cNvPr id="26" name="テキスト ボックス 25"/>
          <p:cNvSpPr txBox="1"/>
          <p:nvPr/>
        </p:nvSpPr>
        <p:spPr>
          <a:xfrm>
            <a:off x="3543301" y="8860994"/>
            <a:ext cx="3314699" cy="215223"/>
          </a:xfrm>
          <a:prstGeom prst="rect">
            <a:avLst/>
          </a:prstGeom>
          <a:noFill/>
        </p:spPr>
        <p:txBody>
          <a:bodyPr wrap="square" rtlCol="0">
            <a:spAutoFit/>
          </a:bodyPr>
          <a:lstStyle/>
          <a:p>
            <a:r>
              <a:rPr lang="ja-JP" altLang="en-US" sz="800" b="1" dirty="0" smtClean="0">
                <a:solidFill>
                  <a:srgbClr val="0070C0"/>
                </a:solidFill>
                <a:latin typeface="+mn-ea"/>
              </a:rPr>
              <a:t>日本精神神経学会精神科専門医資格認定更新のためのポイント申請中</a:t>
            </a:r>
            <a:endParaRPr lang="en-US" altLang="ja-JP" sz="800" b="1" dirty="0" smtClean="0">
              <a:solidFill>
                <a:srgbClr val="0070C0"/>
              </a:solidFill>
              <a:latin typeface="+mn-ea"/>
            </a:endParaRPr>
          </a:p>
        </p:txBody>
      </p:sp>
      <p:sp>
        <p:nvSpPr>
          <p:cNvPr id="27" name="テキスト ボックス 26"/>
          <p:cNvSpPr txBox="1"/>
          <p:nvPr/>
        </p:nvSpPr>
        <p:spPr>
          <a:xfrm>
            <a:off x="3543300" y="9032443"/>
            <a:ext cx="3276600" cy="215444"/>
          </a:xfrm>
          <a:prstGeom prst="rect">
            <a:avLst/>
          </a:prstGeom>
          <a:noFill/>
        </p:spPr>
        <p:txBody>
          <a:bodyPr wrap="square" rtlCol="0">
            <a:spAutoFit/>
          </a:bodyPr>
          <a:lstStyle/>
          <a:p>
            <a:r>
              <a:rPr kumimoji="1" lang="ja-JP" altLang="en-US" sz="800" b="1" dirty="0" smtClean="0">
                <a:solidFill>
                  <a:srgbClr val="0070C0"/>
                </a:solidFill>
                <a:latin typeface="+mn-ea"/>
              </a:rPr>
              <a:t>本会は「岡山県医師会認定</a:t>
            </a:r>
            <a:r>
              <a:rPr lang="ja-JP" altLang="en-US" sz="800" b="1" dirty="0" smtClean="0">
                <a:solidFill>
                  <a:srgbClr val="0070C0"/>
                </a:solidFill>
                <a:latin typeface="+mn-ea"/>
              </a:rPr>
              <a:t>生涯</a:t>
            </a:r>
            <a:r>
              <a:rPr kumimoji="1" lang="ja-JP" altLang="en-US" sz="800" b="1" dirty="0" smtClean="0">
                <a:solidFill>
                  <a:srgbClr val="0070C0"/>
                </a:solidFill>
                <a:latin typeface="+mn-ea"/>
              </a:rPr>
              <a:t>教育講座」の</a:t>
            </a:r>
            <a:r>
              <a:rPr kumimoji="1" lang="en-US" altLang="ja-JP" sz="800" b="1" dirty="0" smtClean="0">
                <a:solidFill>
                  <a:srgbClr val="0070C0"/>
                </a:solidFill>
                <a:latin typeface="+mn-ea"/>
              </a:rPr>
              <a:t>1.5</a:t>
            </a:r>
            <a:r>
              <a:rPr kumimoji="1" lang="ja-JP" altLang="en-US" sz="800" b="1" dirty="0" smtClean="0">
                <a:solidFill>
                  <a:srgbClr val="0070C0"/>
                </a:solidFill>
                <a:latin typeface="+mn-ea"/>
              </a:rPr>
              <a:t>単位申請中</a:t>
            </a:r>
            <a:endParaRPr kumimoji="1" lang="ja-JP" altLang="en-US" sz="800" b="1" dirty="0">
              <a:solidFill>
                <a:srgbClr val="0070C0"/>
              </a:solidFill>
              <a:latin typeface="+mn-ea"/>
            </a:endParaRPr>
          </a:p>
        </p:txBody>
      </p:sp>
      <p:sp>
        <p:nvSpPr>
          <p:cNvPr id="28" name="テキスト ボックス 27"/>
          <p:cNvSpPr txBox="1"/>
          <p:nvPr/>
        </p:nvSpPr>
        <p:spPr>
          <a:xfrm>
            <a:off x="0" y="9323867"/>
            <a:ext cx="6857999" cy="430887"/>
          </a:xfrm>
          <a:prstGeom prst="rect">
            <a:avLst/>
          </a:prstGeom>
          <a:noFill/>
        </p:spPr>
        <p:txBody>
          <a:bodyPr wrap="square" rtlCol="0">
            <a:spAutoFit/>
          </a:bodyPr>
          <a:lstStyle/>
          <a:p>
            <a:pPr algn="ctr"/>
            <a:r>
              <a:rPr kumimoji="1" lang="ja-JP" altLang="en-US" sz="1100" b="1" dirty="0" smtClean="0">
                <a:latin typeface="+mn-ea"/>
              </a:rPr>
              <a:t>共催　岡山県精神神経科診療所協会</a:t>
            </a:r>
            <a:endParaRPr kumimoji="1" lang="en-US" altLang="ja-JP" sz="1100" b="1" dirty="0" smtClean="0">
              <a:latin typeface="+mn-ea"/>
            </a:endParaRPr>
          </a:p>
          <a:p>
            <a:pPr algn="ctr"/>
            <a:r>
              <a:rPr kumimoji="1" lang="ja-JP" altLang="en-US" sz="1100" b="1" dirty="0" smtClean="0">
                <a:latin typeface="+mn-ea"/>
              </a:rPr>
              <a:t>　　日本イーライリリー株式会社</a:t>
            </a:r>
            <a:endParaRPr kumimoji="1" lang="en-US" altLang="ja-JP" sz="1100" b="1" dirty="0" smtClean="0">
              <a:latin typeface="+mn-ea"/>
            </a:endParaRPr>
          </a:p>
        </p:txBody>
      </p:sp>
      <p:sp>
        <p:nvSpPr>
          <p:cNvPr id="41" name="テキスト ボックス 40"/>
          <p:cNvSpPr txBox="1"/>
          <p:nvPr/>
        </p:nvSpPr>
        <p:spPr>
          <a:xfrm>
            <a:off x="6086475" y="9496425"/>
            <a:ext cx="714375" cy="369332"/>
          </a:xfrm>
          <a:prstGeom prst="rect">
            <a:avLst/>
          </a:prstGeom>
          <a:solidFill>
            <a:schemeClr val="bg1"/>
          </a:solidFill>
        </p:spPr>
        <p:txBody>
          <a:bodyPr wrap="square" rtlCol="0">
            <a:spAutoFit/>
          </a:bodyPr>
          <a:lstStyle/>
          <a:p>
            <a:r>
              <a:rPr kumimoji="1" lang="ja-JP" altLang="en-US" dirty="0" smtClean="0">
                <a:solidFill>
                  <a:schemeClr val="bg1"/>
                </a:solidFill>
              </a:rPr>
              <a:t>　　</a:t>
            </a:r>
            <a:endParaRPr kumimoji="1" lang="ja-JP" altLang="en-US" dirty="0">
              <a:solidFill>
                <a:schemeClr val="bg1"/>
              </a:solidFill>
            </a:endParaRPr>
          </a:p>
        </p:txBody>
      </p:sp>
      <p:sp>
        <p:nvSpPr>
          <p:cNvPr id="39" name="テキスト ボックス 38"/>
          <p:cNvSpPr txBox="1"/>
          <p:nvPr/>
        </p:nvSpPr>
        <p:spPr>
          <a:xfrm>
            <a:off x="2918616" y="9582021"/>
            <a:ext cx="3929090" cy="338554"/>
          </a:xfrm>
          <a:prstGeom prst="rect">
            <a:avLst/>
          </a:prstGeom>
          <a:noFill/>
        </p:spPr>
        <p:txBody>
          <a:bodyPr wrap="square" rtlCol="0">
            <a:spAutoFit/>
          </a:bodyPr>
          <a:lstStyle/>
          <a:p>
            <a:pPr algn="r"/>
            <a:r>
              <a:rPr lang="ja-JP" altLang="en-US" sz="800" b="1" dirty="0" smtClean="0">
                <a:latin typeface="+mn-ea"/>
              </a:rPr>
              <a:t>お問い合わせ　日本イーライリリー株式会社</a:t>
            </a:r>
            <a:endParaRPr lang="en-US" altLang="ja-JP" sz="800" b="1" dirty="0" smtClean="0">
              <a:latin typeface="+mn-ea"/>
            </a:endParaRPr>
          </a:p>
          <a:p>
            <a:pPr algn="r"/>
            <a:r>
              <a:rPr lang="ja-JP" altLang="en-US" sz="800" b="1" dirty="0" smtClean="0">
                <a:latin typeface="+mn-ea"/>
              </a:rPr>
              <a:t>　西脇　佑　</a:t>
            </a:r>
            <a:r>
              <a:rPr lang="en-US" altLang="ja-JP" sz="800" b="1" dirty="0" smtClean="0">
                <a:latin typeface="+mn-ea"/>
              </a:rPr>
              <a:t>TEL080-2418-9271</a:t>
            </a:r>
            <a:endParaRPr kumimoji="1" lang="ja-JP" altLang="en-US" sz="800" b="1" dirty="0">
              <a:latin typeface="+mn-ea"/>
            </a:endParaRPr>
          </a:p>
        </p:txBody>
      </p:sp>
      <p:sp>
        <p:nvSpPr>
          <p:cNvPr id="42" name="テキスト ボックス 41"/>
          <p:cNvSpPr txBox="1"/>
          <p:nvPr/>
        </p:nvSpPr>
        <p:spPr>
          <a:xfrm>
            <a:off x="1117847" y="3025003"/>
            <a:ext cx="4159934" cy="430887"/>
          </a:xfrm>
          <a:prstGeom prst="rect">
            <a:avLst/>
          </a:prstGeom>
          <a:noFill/>
        </p:spPr>
        <p:txBody>
          <a:bodyPr wrap="square" rtlCol="0">
            <a:spAutoFit/>
          </a:bodyPr>
          <a:lstStyle/>
          <a:p>
            <a:r>
              <a:rPr lang="ja-JP" altLang="en-US"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院長　</a:t>
            </a:r>
            <a:r>
              <a:rPr lang="ja-JP" altLang="en-US" sz="2200"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佐藤　俊樹 </a:t>
            </a:r>
            <a:r>
              <a:rPr lang="ja-JP" altLang="en-US"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先生</a:t>
            </a:r>
          </a:p>
        </p:txBody>
      </p:sp>
      <p:sp>
        <p:nvSpPr>
          <p:cNvPr id="43" name="テキスト ボックス 42"/>
          <p:cNvSpPr txBox="1"/>
          <p:nvPr/>
        </p:nvSpPr>
        <p:spPr>
          <a:xfrm>
            <a:off x="1101577" y="2288432"/>
            <a:ext cx="4880014" cy="600164"/>
          </a:xfrm>
          <a:prstGeom prst="rect">
            <a:avLst/>
          </a:prstGeom>
          <a:noFill/>
        </p:spPr>
        <p:txBody>
          <a:bodyPr wrap="square" rtlCol="0">
            <a:spAutoFit/>
          </a:bodyPr>
          <a:lstStyle/>
          <a:p>
            <a:r>
              <a:rPr lang="ja-JP" altLang="en-US"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メルパルク岡山　３階　</a:t>
            </a:r>
            <a:r>
              <a:rPr lang="en-US" altLang="ja-JP"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a:t>
            </a:r>
            <a:r>
              <a:rPr lang="ja-JP" altLang="en-US"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光 琳</a:t>
            </a:r>
            <a:r>
              <a:rPr lang="en-US" altLang="ja-JP"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a:t>
            </a:r>
            <a:r>
              <a:rPr lang="ja-JP" altLang="en-US"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　</a:t>
            </a:r>
            <a:endParaRPr lang="en-US" altLang="ja-JP"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endParaRPr>
          </a:p>
          <a:p>
            <a:r>
              <a:rPr lang="ja-JP" altLang="en-US" sz="1400" b="1" spc="-150" dirty="0" smtClean="0">
                <a:ln w="3175" cmpd="sng">
                  <a:noFill/>
                </a:ln>
                <a:effectLst>
                  <a:glow rad="38100">
                    <a:schemeClr val="bg1">
                      <a:alpha val="75000"/>
                    </a:schemeClr>
                  </a:glow>
                </a:effectLst>
                <a:latin typeface="+mn-ea"/>
              </a:rPr>
              <a:t>〒</a:t>
            </a:r>
            <a:r>
              <a:rPr lang="en-US" altLang="ja-JP" sz="1400" spc="-150" dirty="0" smtClean="0">
                <a:ln w="3175" cmpd="sng">
                  <a:noFill/>
                </a:ln>
                <a:effectLst>
                  <a:glow rad="38100">
                    <a:schemeClr val="bg1">
                      <a:alpha val="75000"/>
                    </a:schemeClr>
                  </a:glow>
                </a:effectLst>
                <a:latin typeface="Verdana" pitchFamily="34" charset="0"/>
              </a:rPr>
              <a:t>700-0984</a:t>
            </a:r>
            <a:r>
              <a:rPr lang="ja-JP" altLang="en-US" sz="1400" b="1" spc="-150" dirty="0" smtClean="0">
                <a:ln w="3175" cmpd="sng">
                  <a:noFill/>
                </a:ln>
                <a:effectLst>
                  <a:glow rad="38100">
                    <a:schemeClr val="bg1">
                      <a:alpha val="75000"/>
                    </a:schemeClr>
                  </a:glow>
                </a:effectLst>
                <a:latin typeface="+mn-ea"/>
              </a:rPr>
              <a:t>　岡山市北区桑田町</a:t>
            </a:r>
            <a:r>
              <a:rPr lang="en-US" altLang="ja-JP" sz="1400" spc="-150" dirty="0" smtClean="0">
                <a:ln w="3175" cmpd="sng">
                  <a:noFill/>
                </a:ln>
                <a:effectLst>
                  <a:glow rad="38100">
                    <a:schemeClr val="bg1">
                      <a:alpha val="75000"/>
                    </a:schemeClr>
                  </a:glow>
                </a:effectLst>
                <a:latin typeface="Verdana" pitchFamily="34" charset="0"/>
              </a:rPr>
              <a:t>1-13</a:t>
            </a:r>
            <a:r>
              <a:rPr lang="ja-JP" altLang="en-US" sz="1400" b="1" spc="-150" dirty="0" smtClean="0">
                <a:ln w="3175" cmpd="sng">
                  <a:noFill/>
                </a:ln>
                <a:effectLst>
                  <a:glow rad="38100">
                    <a:schemeClr val="bg1">
                      <a:alpha val="75000"/>
                    </a:schemeClr>
                  </a:glow>
                </a:effectLst>
                <a:latin typeface="+mn-ea"/>
              </a:rPr>
              <a:t>　</a:t>
            </a:r>
            <a:r>
              <a:rPr lang="en-US" altLang="ja-JP" sz="1400" b="1" spc="-150" dirty="0" smtClean="0">
                <a:ln w="3175" cmpd="sng">
                  <a:noFill/>
                </a:ln>
                <a:effectLst>
                  <a:glow rad="38100">
                    <a:schemeClr val="bg1">
                      <a:alpha val="75000"/>
                    </a:schemeClr>
                  </a:glow>
                </a:effectLst>
                <a:latin typeface="+mn-ea"/>
              </a:rPr>
              <a:t>Tel.</a:t>
            </a:r>
            <a:r>
              <a:rPr lang="ja-JP" altLang="en-US" sz="1400" b="1" spc="-150" dirty="0" smtClean="0">
                <a:ln w="3175" cmpd="sng">
                  <a:noFill/>
                </a:ln>
                <a:effectLst>
                  <a:glow rad="38100">
                    <a:schemeClr val="bg1">
                      <a:alpha val="75000"/>
                    </a:schemeClr>
                  </a:glow>
                </a:effectLst>
                <a:latin typeface="+mn-ea"/>
              </a:rPr>
              <a:t>　</a:t>
            </a:r>
            <a:r>
              <a:rPr lang="en-US" altLang="ja-JP" sz="1400" spc="-150" dirty="0" smtClean="0">
                <a:ln w="3175" cmpd="sng">
                  <a:noFill/>
                </a:ln>
                <a:effectLst>
                  <a:glow rad="38100">
                    <a:schemeClr val="bg1">
                      <a:alpha val="75000"/>
                    </a:schemeClr>
                  </a:glow>
                </a:effectLst>
                <a:latin typeface="Verdana" pitchFamily="34" charset="0"/>
              </a:rPr>
              <a:t>086-223-8100</a:t>
            </a:r>
            <a:endParaRPr lang="en-US" altLang="ja-JP" sz="1400" spc="-150" dirty="0" smtClean="0">
              <a:latin typeface="Verdana" pitchFamily="34" charset="0"/>
            </a:endParaRPr>
          </a:p>
        </p:txBody>
      </p:sp>
      <p:sp>
        <p:nvSpPr>
          <p:cNvPr id="44" name="Text Box 52"/>
          <p:cNvSpPr txBox="1">
            <a:spLocks noChangeArrowheads="1"/>
          </p:cNvSpPr>
          <p:nvPr/>
        </p:nvSpPr>
        <p:spPr bwMode="auto">
          <a:xfrm>
            <a:off x="1101702" y="1765955"/>
            <a:ext cx="5422923" cy="553998"/>
          </a:xfrm>
          <a:prstGeom prst="rect">
            <a:avLst/>
          </a:prstGeom>
          <a:noFill/>
          <a:ln w="9525">
            <a:noFill/>
            <a:miter lim="800000"/>
            <a:headEnd/>
            <a:tailEnd/>
          </a:ln>
        </p:spPr>
        <p:txBody>
          <a:bodyPr wrap="square">
            <a:spAutoFit/>
          </a:bodyPr>
          <a:lstStyle/>
          <a:p>
            <a:pPr>
              <a:spcBef>
                <a:spcPct val="50000"/>
              </a:spcBef>
            </a:pPr>
            <a:r>
              <a:rPr lang="en-US" altLang="ja-JP" sz="2000"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2013</a:t>
            </a:r>
            <a:r>
              <a:rPr lang="ja-JP" altLang="en-US" sz="2000" b="1" dirty="0" smtClean="0">
                <a:ln>
                  <a:solidFill>
                    <a:schemeClr val="bg1"/>
                  </a:solidFill>
                </a:ln>
                <a:effectLst>
                  <a:outerShdw blurRad="38100" dist="38100" dir="2700000" algn="tl">
                    <a:srgbClr val="000000">
                      <a:alpha val="43137"/>
                    </a:srgbClr>
                  </a:outerShdw>
                </a:effectLst>
                <a:latin typeface="HGP創英角ｺﾞｼｯｸUB" pitchFamily="50" charset="-128"/>
                <a:ea typeface="HGP創英角ｺﾞｼｯｸUB" pitchFamily="50" charset="-128"/>
                <a:cs typeface="Arial" pitchFamily="34" charset="0"/>
              </a:rPr>
              <a:t>年</a:t>
            </a:r>
            <a:r>
              <a:rPr lang="en-US" altLang="ja-JP" sz="3000"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10</a:t>
            </a:r>
            <a:r>
              <a:rPr lang="ja-JP" altLang="en-US" sz="2000" b="1" dirty="0" smtClean="0">
                <a:ln>
                  <a:solidFill>
                    <a:schemeClr val="bg1"/>
                  </a:solidFill>
                </a:ln>
                <a:effectLst>
                  <a:outerShdw blurRad="38100" dist="38100" dir="2700000" algn="tl">
                    <a:srgbClr val="000000">
                      <a:alpha val="43137"/>
                    </a:srgbClr>
                  </a:outerShdw>
                </a:effectLst>
                <a:latin typeface="HGP創英角ｺﾞｼｯｸUB" pitchFamily="50" charset="-128"/>
                <a:ea typeface="HGP創英角ｺﾞｼｯｸUB" pitchFamily="50" charset="-128"/>
                <a:cs typeface="Arial" pitchFamily="34" charset="0"/>
              </a:rPr>
              <a:t>月</a:t>
            </a:r>
            <a:r>
              <a:rPr lang="en-US" altLang="ja-JP" sz="3000"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17</a:t>
            </a:r>
            <a:r>
              <a:rPr lang="ja-JP" altLang="en-US" sz="2000" b="1" dirty="0" smtClean="0">
                <a:ln>
                  <a:solidFill>
                    <a:schemeClr val="bg1"/>
                  </a:solidFill>
                </a:ln>
                <a:effectLst>
                  <a:outerShdw blurRad="38100" dist="38100" dir="2700000" algn="tl">
                    <a:srgbClr val="000000">
                      <a:alpha val="43137"/>
                    </a:srgbClr>
                  </a:outerShdw>
                </a:effectLst>
                <a:latin typeface="HGP創英角ｺﾞｼｯｸUB" pitchFamily="50" charset="-128"/>
                <a:ea typeface="HGP創英角ｺﾞｼｯｸUB" pitchFamily="50" charset="-128"/>
                <a:cs typeface="Arial" pitchFamily="34" charset="0"/>
              </a:rPr>
              <a:t>日（木）</a:t>
            </a:r>
            <a:r>
              <a:rPr lang="en-US" altLang="ja-JP"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19:15</a:t>
            </a:r>
            <a:r>
              <a:rPr lang="ja-JP" altLang="en-US"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b="1" dirty="0" smtClean="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21:00</a:t>
            </a:r>
            <a:endParaRPr lang="en-US" altLang="ja-JP" sz="2000" b="1" dirty="0">
              <a:ln>
                <a:solidFill>
                  <a:schemeClr val="bg1"/>
                </a:solidFill>
              </a:ln>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45" name="テキスト ボックス 44"/>
          <p:cNvSpPr txBox="1"/>
          <p:nvPr/>
        </p:nvSpPr>
        <p:spPr>
          <a:xfrm>
            <a:off x="0" y="1060152"/>
            <a:ext cx="6858000" cy="553998"/>
          </a:xfrm>
          <a:prstGeom prst="rect">
            <a:avLst/>
          </a:prstGeom>
          <a:noFill/>
          <a:effectLst>
            <a:outerShdw blurRad="50800" dist="101600" dir="5400000" algn="br" rotWithShape="0">
              <a:prstClr val="black"/>
            </a:outerShdw>
          </a:effectLst>
        </p:spPr>
        <p:txBody>
          <a:bodyPr wrap="square" rtlCol="0">
            <a:spAutoFit/>
          </a:bodyPr>
          <a:lstStyle/>
          <a:p>
            <a:pPr algn="ctr"/>
            <a:r>
              <a:rPr lang="ja-JP" altLang="en-US" sz="3000" spc="-150" dirty="0" smtClean="0">
                <a:solidFill>
                  <a:schemeClr val="bg1"/>
                </a:solidFill>
                <a:effectLst>
                  <a:outerShdw blurRad="50800" dist="38100" dir="2700000" sx="101000" sy="101000" algn="tl" rotWithShape="0">
                    <a:schemeClr val="bg1">
                      <a:alpha val="40000"/>
                    </a:schemeClr>
                  </a:outerShdw>
                </a:effectLst>
                <a:latin typeface="HGP創英角ｺﾞｼｯｸUB" pitchFamily="50" charset="-128"/>
                <a:ea typeface="HGP創英角ｺﾞｼｯｸUB" pitchFamily="50" charset="-128"/>
              </a:rPr>
              <a:t>岡山県精神神経科診療所協会学術講演会</a:t>
            </a:r>
            <a:endParaRPr lang="en-US" altLang="ja-JP" sz="3000" spc="-150" dirty="0" smtClean="0">
              <a:solidFill>
                <a:schemeClr val="bg1"/>
              </a:solidFill>
              <a:effectLst>
                <a:outerShdw blurRad="50800" dist="38100" dir="2700000" sx="101000" sy="101000" algn="tl" rotWithShape="0">
                  <a:schemeClr val="bg1">
                    <a:alpha val="40000"/>
                  </a:schemeClr>
                </a:outerShdw>
              </a:effectLst>
              <a:latin typeface="HGP創英角ｺﾞｼｯｸUB" pitchFamily="50" charset="-128"/>
              <a:ea typeface="HGP創英角ｺﾞｼｯｸUB" pitchFamily="50" charset="-128"/>
            </a:endParaRPr>
          </a:p>
        </p:txBody>
      </p:sp>
      <p:sp>
        <p:nvSpPr>
          <p:cNvPr id="47" name="Oval 134"/>
          <p:cNvSpPr>
            <a:spLocks noChangeArrowheads="1"/>
          </p:cNvSpPr>
          <p:nvPr/>
        </p:nvSpPr>
        <p:spPr bwMode="auto">
          <a:xfrm>
            <a:off x="190500" y="3732022"/>
            <a:ext cx="1425649" cy="303331"/>
          </a:xfrm>
          <a:prstGeom prst="round2DiagRect">
            <a:avLst>
              <a:gd name="adj1" fmla="val 50000"/>
              <a:gd name="adj2" fmla="val 0"/>
            </a:avLst>
          </a:prstGeom>
          <a:solidFill>
            <a:schemeClr val="accent5">
              <a:lumMod val="75000"/>
            </a:schemeClr>
          </a:solidFill>
          <a:ln w="38100">
            <a:noFill/>
            <a:round/>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ja-JP" altLang="en-US" sz="1400" dirty="0" smtClean="0">
                <a:solidFill>
                  <a:schemeClr val="bg1"/>
                </a:solidFill>
                <a:latin typeface="Arial" pitchFamily="34" charset="0"/>
                <a:ea typeface="小塚ゴシック Pro B" pitchFamily="34" charset="-128"/>
                <a:cs typeface="Arial" pitchFamily="34" charset="0"/>
              </a:rPr>
              <a:t>製品説明</a:t>
            </a:r>
            <a:endParaRPr lang="ja-JP" altLang="en-US" sz="1400" dirty="0">
              <a:solidFill>
                <a:schemeClr val="bg1"/>
              </a:solidFill>
              <a:latin typeface="Arial" pitchFamily="34" charset="0"/>
              <a:ea typeface="小塚ゴシック Pro B" pitchFamily="34" charset="-128"/>
              <a:cs typeface="Arial" pitchFamily="34" charset="0"/>
            </a:endParaRPr>
          </a:p>
        </p:txBody>
      </p:sp>
      <p:sp>
        <p:nvSpPr>
          <p:cNvPr id="48" name="Oval 134"/>
          <p:cNvSpPr>
            <a:spLocks noChangeArrowheads="1"/>
          </p:cNvSpPr>
          <p:nvPr/>
        </p:nvSpPr>
        <p:spPr bwMode="auto">
          <a:xfrm>
            <a:off x="209550" y="4508196"/>
            <a:ext cx="1406599" cy="327918"/>
          </a:xfrm>
          <a:prstGeom prst="round2DiagRect">
            <a:avLst>
              <a:gd name="adj1" fmla="val 50000"/>
              <a:gd name="adj2" fmla="val 0"/>
            </a:avLst>
          </a:prstGeom>
          <a:solidFill>
            <a:schemeClr val="accent5">
              <a:lumMod val="75000"/>
            </a:schemeClr>
          </a:solidFill>
          <a:ln w="38100">
            <a:noFill/>
            <a:round/>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ja-JP" altLang="en-US" sz="1400" dirty="0" smtClean="0">
                <a:solidFill>
                  <a:schemeClr val="bg1"/>
                </a:solidFill>
                <a:latin typeface="Arial" pitchFamily="34" charset="0"/>
                <a:ea typeface="小塚ゴシック Pro B" pitchFamily="34" charset="-128"/>
                <a:cs typeface="Arial" pitchFamily="34" charset="0"/>
              </a:rPr>
              <a:t>特別講演</a:t>
            </a:r>
            <a:endParaRPr lang="ja-JP" altLang="en-US" sz="1400" dirty="0">
              <a:solidFill>
                <a:schemeClr val="bg1"/>
              </a:solidFill>
              <a:latin typeface="Arial" pitchFamily="34" charset="0"/>
              <a:ea typeface="小塚ゴシック Pro B" pitchFamily="34" charset="-128"/>
              <a:cs typeface="Arial" pitchFamily="34" charset="0"/>
            </a:endParaRPr>
          </a:p>
        </p:txBody>
      </p:sp>
      <p:sp>
        <p:nvSpPr>
          <p:cNvPr id="49" name="Text Box 52"/>
          <p:cNvSpPr txBox="1">
            <a:spLocks noChangeArrowheads="1"/>
          </p:cNvSpPr>
          <p:nvPr/>
        </p:nvSpPr>
        <p:spPr bwMode="auto">
          <a:xfrm>
            <a:off x="1599684" y="3726323"/>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19:15</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19:30</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50" name="Text Box 52"/>
          <p:cNvSpPr txBox="1">
            <a:spLocks noChangeArrowheads="1"/>
          </p:cNvSpPr>
          <p:nvPr/>
        </p:nvSpPr>
        <p:spPr bwMode="auto">
          <a:xfrm>
            <a:off x="1597468" y="4494077"/>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19:30</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20:15</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51" name="Oval 134"/>
          <p:cNvSpPr>
            <a:spLocks noChangeArrowheads="1"/>
          </p:cNvSpPr>
          <p:nvPr/>
        </p:nvSpPr>
        <p:spPr bwMode="auto">
          <a:xfrm>
            <a:off x="219075" y="6624090"/>
            <a:ext cx="1418339" cy="324377"/>
          </a:xfrm>
          <a:prstGeom prst="round2DiagRect">
            <a:avLst>
              <a:gd name="adj1" fmla="val 50000"/>
              <a:gd name="adj2" fmla="val 0"/>
            </a:avLst>
          </a:prstGeom>
          <a:solidFill>
            <a:schemeClr val="accent5">
              <a:lumMod val="75000"/>
            </a:schemeClr>
          </a:solidFill>
          <a:ln w="38100">
            <a:noFill/>
            <a:round/>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none" anchor="ctr"/>
          <a:lstStyle/>
          <a:p>
            <a:pPr algn="ctr"/>
            <a:r>
              <a:rPr lang="ja-JP" altLang="en-US" sz="1400" dirty="0" smtClean="0">
                <a:solidFill>
                  <a:schemeClr val="bg1"/>
                </a:solidFill>
                <a:latin typeface="Arial" pitchFamily="34" charset="0"/>
                <a:ea typeface="小塚ゴシック Pro B" pitchFamily="34" charset="-128"/>
                <a:cs typeface="Arial" pitchFamily="34" charset="0"/>
              </a:rPr>
              <a:t>ﾊﾟﾈﾙﾃﾞｨｽｶｯｼｮﾝ</a:t>
            </a:r>
            <a:endParaRPr lang="ja-JP" altLang="en-US" sz="1400" dirty="0">
              <a:solidFill>
                <a:schemeClr val="bg1"/>
              </a:solidFill>
              <a:latin typeface="Arial" pitchFamily="34" charset="0"/>
              <a:ea typeface="小塚ゴシック Pro B" pitchFamily="34" charset="-128"/>
              <a:cs typeface="Arial" pitchFamily="34" charset="0"/>
            </a:endParaRPr>
          </a:p>
        </p:txBody>
      </p:sp>
      <p:sp>
        <p:nvSpPr>
          <p:cNvPr id="53" name="Text Box 52"/>
          <p:cNvSpPr txBox="1">
            <a:spLocks noChangeArrowheads="1"/>
          </p:cNvSpPr>
          <p:nvPr/>
        </p:nvSpPr>
        <p:spPr bwMode="auto">
          <a:xfrm>
            <a:off x="1606983" y="6628811"/>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20:15</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21:00</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54" name="テキスト ボックス 53"/>
          <p:cNvSpPr txBox="1"/>
          <p:nvPr/>
        </p:nvSpPr>
        <p:spPr>
          <a:xfrm>
            <a:off x="2434630" y="7389920"/>
            <a:ext cx="1584472" cy="272758"/>
          </a:xfrm>
          <a:prstGeom prst="rect">
            <a:avLst/>
          </a:prstGeom>
          <a:noFill/>
        </p:spPr>
        <p:txBody>
          <a:bodyPr wrap="square" lIns="36000" tIns="36000" rIns="36000" bIns="36000" rtlCol="0" anchor="ctr" anchorCtr="0">
            <a:spAutoFit/>
          </a:bodyPr>
          <a:lstStyle/>
          <a:p>
            <a:r>
              <a:rPr lang="ja-JP" altLang="en-US" sz="1300" b="1" dirty="0" smtClean="0">
                <a:latin typeface="+mj-ea"/>
                <a:ea typeface="小塚ゴシック Pro B"/>
              </a:rPr>
              <a:t>さとうクリニック</a:t>
            </a:r>
            <a:endParaRPr lang="en-US" altLang="ja-JP" sz="1300" b="1" dirty="0" smtClean="0">
              <a:latin typeface="+mj-ea"/>
              <a:ea typeface="小塚ゴシック Pro B"/>
            </a:endParaRPr>
          </a:p>
        </p:txBody>
      </p:sp>
      <p:sp>
        <p:nvSpPr>
          <p:cNvPr id="55" name="テキスト ボックス 54"/>
          <p:cNvSpPr txBox="1"/>
          <p:nvPr/>
        </p:nvSpPr>
        <p:spPr>
          <a:xfrm>
            <a:off x="2444155" y="8510119"/>
            <a:ext cx="1809750" cy="272758"/>
          </a:xfrm>
          <a:prstGeom prst="rect">
            <a:avLst/>
          </a:prstGeom>
          <a:noFill/>
        </p:spPr>
        <p:txBody>
          <a:bodyPr wrap="square" lIns="36000" tIns="36000" rIns="36000" bIns="36000" rtlCol="0" anchor="ctr" anchorCtr="0">
            <a:spAutoFit/>
          </a:bodyPr>
          <a:lstStyle/>
          <a:p>
            <a:r>
              <a:rPr lang="ja-JP" altLang="en-US" sz="1300" b="1" dirty="0" err="1" smtClean="0">
                <a:latin typeface="+mj-ea"/>
                <a:ea typeface="小塚ゴシック Pro B"/>
              </a:rPr>
              <a:t>うじけ</a:t>
            </a:r>
            <a:r>
              <a:rPr lang="ja-JP" altLang="en-US" sz="1300" b="1" dirty="0" smtClean="0">
                <a:latin typeface="+mj-ea"/>
                <a:ea typeface="小塚ゴシック Pro B"/>
              </a:rPr>
              <a:t>西口クリニック</a:t>
            </a:r>
            <a:endParaRPr lang="en-US" altLang="ja-JP" sz="1300" b="1" dirty="0" smtClean="0">
              <a:latin typeface="+mj-ea"/>
              <a:ea typeface="小塚ゴシック Pro B"/>
            </a:endParaRPr>
          </a:p>
        </p:txBody>
      </p:sp>
      <p:sp>
        <p:nvSpPr>
          <p:cNvPr id="56" name="テキスト ボックス 55"/>
          <p:cNvSpPr txBox="1"/>
          <p:nvPr/>
        </p:nvSpPr>
        <p:spPr>
          <a:xfrm>
            <a:off x="4732156" y="8477510"/>
            <a:ext cx="1962149" cy="318924"/>
          </a:xfrm>
          <a:prstGeom prst="rect">
            <a:avLst/>
          </a:prstGeom>
          <a:noFill/>
        </p:spPr>
        <p:txBody>
          <a:bodyPr wrap="square" lIns="36000" tIns="36000" rIns="36000" bIns="36000" rtlCol="0" anchor="ctr" anchorCtr="0">
            <a:spAutoFit/>
          </a:bodyPr>
          <a:lstStyle/>
          <a:p>
            <a:r>
              <a:rPr lang="ja-JP" altLang="en-US" sz="1400" b="1" dirty="0" smtClean="0">
                <a:latin typeface="+mj-ea"/>
                <a:ea typeface="小塚ゴシック Pro B"/>
              </a:rPr>
              <a:t>院長 </a:t>
            </a:r>
            <a:r>
              <a:rPr lang="ja-JP" altLang="en-US" sz="1600" b="1" dirty="0" smtClean="0">
                <a:latin typeface="+mj-ea"/>
                <a:ea typeface="小塚ゴシック Pro B"/>
              </a:rPr>
              <a:t>氏家　寛</a:t>
            </a:r>
            <a:r>
              <a:rPr lang="ja-JP" altLang="en-US" sz="1400" b="1" dirty="0" smtClean="0">
                <a:latin typeface="+mj-ea"/>
                <a:ea typeface="小塚ゴシック Pro B"/>
              </a:rPr>
              <a:t> 先生</a:t>
            </a:r>
            <a:endParaRPr lang="en-US" altLang="ja-JP" sz="1400" b="1" dirty="0" smtClean="0">
              <a:latin typeface="+mj-ea"/>
              <a:ea typeface="小塚ゴシック Pro B"/>
            </a:endParaRPr>
          </a:p>
        </p:txBody>
      </p:sp>
      <p:sp>
        <p:nvSpPr>
          <p:cNvPr id="57" name="テキスト ボックス 56"/>
          <p:cNvSpPr txBox="1"/>
          <p:nvPr/>
        </p:nvSpPr>
        <p:spPr>
          <a:xfrm>
            <a:off x="4722632" y="7366837"/>
            <a:ext cx="2352674" cy="318924"/>
          </a:xfrm>
          <a:prstGeom prst="rect">
            <a:avLst/>
          </a:prstGeom>
          <a:noFill/>
        </p:spPr>
        <p:txBody>
          <a:bodyPr wrap="square" lIns="36000" tIns="36000" rIns="36000" bIns="36000" rtlCol="0" anchor="ctr" anchorCtr="0">
            <a:spAutoFit/>
          </a:bodyPr>
          <a:lstStyle/>
          <a:p>
            <a:r>
              <a:rPr lang="ja-JP" altLang="en-US" sz="1400" b="1" dirty="0" smtClean="0">
                <a:latin typeface="+mj-ea"/>
                <a:ea typeface="小塚ゴシック Pro B"/>
              </a:rPr>
              <a:t>院長 </a:t>
            </a:r>
            <a:r>
              <a:rPr lang="ja-JP" altLang="en-US" sz="1600" b="1" dirty="0" smtClean="0">
                <a:latin typeface="+mj-ea"/>
                <a:ea typeface="小塚ゴシック Pro B"/>
              </a:rPr>
              <a:t>佐藤　俊樹</a:t>
            </a:r>
            <a:r>
              <a:rPr lang="ja-JP" altLang="en-US" sz="1400" b="1" dirty="0" smtClean="0">
                <a:latin typeface="+mj-ea"/>
                <a:ea typeface="小塚ゴシック Pro B"/>
              </a:rPr>
              <a:t> 先生</a:t>
            </a:r>
            <a:endParaRPr lang="en-US" altLang="ja-JP" sz="1400" b="1" dirty="0" smtClean="0">
              <a:latin typeface="+mj-ea"/>
              <a:ea typeface="小塚ゴシック Pro B"/>
            </a:endParaRPr>
          </a:p>
        </p:txBody>
      </p:sp>
      <p:sp>
        <p:nvSpPr>
          <p:cNvPr id="58" name="テキスト ボックス 57"/>
          <p:cNvSpPr txBox="1"/>
          <p:nvPr/>
        </p:nvSpPr>
        <p:spPr>
          <a:xfrm>
            <a:off x="2434629" y="7668676"/>
            <a:ext cx="4200526" cy="472813"/>
          </a:xfrm>
          <a:prstGeom prst="rect">
            <a:avLst/>
          </a:prstGeom>
          <a:noFill/>
        </p:spPr>
        <p:txBody>
          <a:bodyPr wrap="square" lIns="36000" tIns="36000" rIns="36000" bIns="36000" rtlCol="0" anchor="ctr" anchorCtr="0">
            <a:spAutoFit/>
          </a:bodyPr>
          <a:lstStyle/>
          <a:p>
            <a:r>
              <a:rPr lang="ja-JP" altLang="en-US" sz="1300" b="1" dirty="0" smtClean="0">
                <a:latin typeface="+mj-ea"/>
                <a:ea typeface="小塚ゴシック Pro B"/>
              </a:rPr>
              <a:t>医療法人静心会　</a:t>
            </a:r>
            <a:endParaRPr lang="en-US" altLang="ja-JP" sz="1300" b="1" dirty="0" smtClean="0">
              <a:latin typeface="+mj-ea"/>
              <a:ea typeface="小塚ゴシック Pro B"/>
            </a:endParaRPr>
          </a:p>
          <a:p>
            <a:r>
              <a:rPr lang="ja-JP" altLang="en-US" sz="1300" b="1" dirty="0" smtClean="0">
                <a:latin typeface="+mj-ea"/>
                <a:ea typeface="小塚ゴシック Pro B"/>
              </a:rPr>
              <a:t>藤田メンタルケアサテライト</a:t>
            </a:r>
            <a:endParaRPr lang="en-US" altLang="ja-JP" sz="1300" b="1" dirty="0" smtClean="0">
              <a:latin typeface="+mj-ea"/>
              <a:ea typeface="小塚ゴシック Pro B"/>
            </a:endParaRPr>
          </a:p>
        </p:txBody>
      </p:sp>
      <p:sp>
        <p:nvSpPr>
          <p:cNvPr id="59" name="テキスト ボックス 58"/>
          <p:cNvSpPr txBox="1"/>
          <p:nvPr/>
        </p:nvSpPr>
        <p:spPr>
          <a:xfrm>
            <a:off x="4721523" y="7733880"/>
            <a:ext cx="1962149" cy="318924"/>
          </a:xfrm>
          <a:prstGeom prst="rect">
            <a:avLst/>
          </a:prstGeom>
          <a:noFill/>
        </p:spPr>
        <p:txBody>
          <a:bodyPr wrap="square" lIns="36000" tIns="36000" rIns="36000" bIns="36000" rtlCol="0" anchor="ctr" anchorCtr="0">
            <a:spAutoFit/>
          </a:bodyPr>
          <a:lstStyle/>
          <a:p>
            <a:r>
              <a:rPr lang="ja-JP" altLang="en-US" sz="1400" b="1" dirty="0" smtClean="0">
                <a:latin typeface="+mj-ea"/>
                <a:ea typeface="小塚ゴシック Pro B"/>
              </a:rPr>
              <a:t>院長 </a:t>
            </a:r>
            <a:r>
              <a:rPr lang="ja-JP" altLang="en-US" sz="1600" b="1" dirty="0" smtClean="0">
                <a:latin typeface="+mj-ea"/>
                <a:ea typeface="小塚ゴシック Pro B"/>
              </a:rPr>
              <a:t>古川　修</a:t>
            </a:r>
            <a:r>
              <a:rPr lang="ja-JP" altLang="en-US" sz="1400" b="1" dirty="0" smtClean="0">
                <a:latin typeface="+mj-ea"/>
                <a:ea typeface="小塚ゴシック Pro B"/>
              </a:rPr>
              <a:t> 先生</a:t>
            </a:r>
            <a:endParaRPr lang="en-US" altLang="ja-JP" sz="1400" b="1" dirty="0" smtClean="0">
              <a:latin typeface="+mj-ea"/>
              <a:ea typeface="小塚ゴシック Pro B"/>
            </a:endParaRPr>
          </a:p>
        </p:txBody>
      </p:sp>
      <p:sp>
        <p:nvSpPr>
          <p:cNvPr id="62" name="テキスト ボックス 61"/>
          <p:cNvSpPr txBox="1"/>
          <p:nvPr/>
        </p:nvSpPr>
        <p:spPr>
          <a:xfrm>
            <a:off x="1545260" y="8547730"/>
            <a:ext cx="811400" cy="227695"/>
          </a:xfrm>
          <a:prstGeom prst="rect">
            <a:avLst/>
          </a:prstGeom>
          <a:noFill/>
          <a:ln>
            <a:solidFill>
              <a:schemeClr val="tx1"/>
            </a:solidFill>
          </a:ln>
        </p:spPr>
        <p:txBody>
          <a:bodyPr wrap="square" lIns="36000" tIns="36000" rIns="36000" bIns="36000" rtlCol="0" anchor="ctr" anchorCtr="0">
            <a:spAutoFit/>
          </a:bodyPr>
          <a:lstStyle/>
          <a:p>
            <a:pPr algn="ctr"/>
            <a:r>
              <a:rPr lang="ja-JP" altLang="en-US" sz="1000" b="1" dirty="0" smtClean="0">
                <a:latin typeface="+mj-ea"/>
                <a:ea typeface="小塚ゴシック Pro B"/>
              </a:rPr>
              <a:t>パネリスト</a:t>
            </a:r>
            <a:endParaRPr lang="en-US" altLang="ja-JP" sz="1000" b="1" dirty="0" smtClean="0">
              <a:latin typeface="+mj-ea"/>
              <a:ea typeface="小塚ゴシック Pro B"/>
            </a:endParaRPr>
          </a:p>
        </p:txBody>
      </p:sp>
      <p:sp>
        <p:nvSpPr>
          <p:cNvPr id="46" name="テキスト ボックス 45"/>
          <p:cNvSpPr txBox="1"/>
          <p:nvPr/>
        </p:nvSpPr>
        <p:spPr>
          <a:xfrm>
            <a:off x="1548798" y="7785692"/>
            <a:ext cx="811400" cy="227695"/>
          </a:xfrm>
          <a:prstGeom prst="rect">
            <a:avLst/>
          </a:prstGeom>
          <a:noFill/>
          <a:ln>
            <a:solidFill>
              <a:schemeClr val="tx1"/>
            </a:solidFill>
          </a:ln>
        </p:spPr>
        <p:txBody>
          <a:bodyPr wrap="square" lIns="36000" tIns="36000" rIns="36000" bIns="36000" rtlCol="0" anchor="ctr" anchorCtr="0">
            <a:spAutoFit/>
          </a:bodyPr>
          <a:lstStyle/>
          <a:p>
            <a:pPr algn="ctr"/>
            <a:r>
              <a:rPr lang="ja-JP" altLang="en-US" sz="1000" b="1" dirty="0" smtClean="0">
                <a:latin typeface="+mj-ea"/>
                <a:ea typeface="小塚ゴシック Pro B"/>
              </a:rPr>
              <a:t>パネリスト</a:t>
            </a:r>
            <a:endParaRPr lang="en-US" altLang="ja-JP" sz="1000" b="1" dirty="0" smtClean="0">
              <a:latin typeface="+mj-ea"/>
              <a:ea typeface="小塚ゴシック Pro B"/>
            </a:endParaRPr>
          </a:p>
        </p:txBody>
      </p:sp>
      <p:sp>
        <p:nvSpPr>
          <p:cNvPr id="52" name="テキスト ボックス 51"/>
          <p:cNvSpPr txBox="1"/>
          <p:nvPr/>
        </p:nvSpPr>
        <p:spPr>
          <a:xfrm>
            <a:off x="1552351" y="7417120"/>
            <a:ext cx="811400" cy="227695"/>
          </a:xfrm>
          <a:prstGeom prst="rect">
            <a:avLst/>
          </a:prstGeom>
          <a:noFill/>
          <a:ln>
            <a:solidFill>
              <a:schemeClr val="tx1"/>
            </a:solidFill>
          </a:ln>
        </p:spPr>
        <p:txBody>
          <a:bodyPr wrap="square" lIns="36000" tIns="36000" rIns="36000" bIns="36000" rtlCol="0" anchor="ctr" anchorCtr="0">
            <a:spAutoFit/>
          </a:bodyPr>
          <a:lstStyle/>
          <a:p>
            <a:pPr algn="ctr"/>
            <a:r>
              <a:rPr lang="ja-JP" altLang="en-US" sz="1000" b="1" dirty="0" smtClean="0">
                <a:latin typeface="+mj-ea"/>
                <a:ea typeface="小塚ゴシック Pro B"/>
              </a:rPr>
              <a:t>進　行</a:t>
            </a:r>
            <a:endParaRPr lang="en-US" altLang="ja-JP" sz="1000" b="1" dirty="0" smtClean="0">
              <a:latin typeface="+mj-ea"/>
              <a:ea typeface="小塚ゴシック Pro B"/>
            </a:endParaRPr>
          </a:p>
        </p:txBody>
      </p:sp>
      <p:cxnSp>
        <p:nvCxnSpPr>
          <p:cNvPr id="64" name="Straight Connector 10"/>
          <p:cNvCxnSpPr/>
          <p:nvPr/>
        </p:nvCxnSpPr>
        <p:spPr>
          <a:xfrm>
            <a:off x="21266" y="3607351"/>
            <a:ext cx="2870730" cy="0"/>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2656111" y="3439097"/>
            <a:ext cx="1545778" cy="338554"/>
          </a:xfrm>
          <a:prstGeom prst="rect">
            <a:avLst/>
          </a:prstGeom>
          <a:noFill/>
        </p:spPr>
        <p:txBody>
          <a:bodyPr wrap="square" rtlCol="0">
            <a:spAutoFit/>
          </a:bodyPr>
          <a:lstStyle/>
          <a:p>
            <a:pPr algn="ctr"/>
            <a:r>
              <a:rPr lang="en-US" altLang="ja-JP" sz="1600" b="1" spc="-150" dirty="0" smtClean="0">
                <a:solidFill>
                  <a:schemeClr val="bg1">
                    <a:lumMod val="65000"/>
                  </a:schemeClr>
                </a:solidFill>
                <a:latin typeface="Century Gothic" pitchFamily="34" charset="0"/>
                <a:ea typeface="+mj-ea"/>
              </a:rPr>
              <a:t>PROGRAM</a:t>
            </a:r>
          </a:p>
        </p:txBody>
      </p:sp>
      <p:cxnSp>
        <p:nvCxnSpPr>
          <p:cNvPr id="69" name="Straight Connector 10"/>
          <p:cNvCxnSpPr/>
          <p:nvPr/>
        </p:nvCxnSpPr>
        <p:spPr>
          <a:xfrm>
            <a:off x="3966004" y="3600263"/>
            <a:ext cx="2870730" cy="0"/>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70" name="テキスト ボックス 69"/>
          <p:cNvSpPr txBox="1"/>
          <p:nvPr/>
        </p:nvSpPr>
        <p:spPr>
          <a:xfrm>
            <a:off x="744280" y="6932392"/>
            <a:ext cx="6103088" cy="430887"/>
          </a:xfrm>
          <a:prstGeom prst="rect">
            <a:avLst/>
          </a:prstGeom>
          <a:noFill/>
        </p:spPr>
        <p:txBody>
          <a:bodyPr wrap="square" rtlCol="0">
            <a:spAutoFit/>
          </a:bodyPr>
          <a:lstStyle/>
          <a:p>
            <a:r>
              <a:rPr kumimoji="1" lang="en-US" altLang="ja-JP" sz="2200" dirty="0" smtClean="0">
                <a:solidFill>
                  <a:srgbClr val="0070C0"/>
                </a:solidFill>
                <a:latin typeface="HGP創英角ｺﾞｼｯｸUB" pitchFamily="50" charset="-128"/>
                <a:ea typeface="HGP創英角ｺﾞｼｯｸUB" pitchFamily="50" charset="-128"/>
              </a:rPr>
              <a:t>『</a:t>
            </a:r>
            <a:r>
              <a:rPr kumimoji="1" lang="ja-JP" altLang="en-US" sz="2200" dirty="0" smtClean="0">
                <a:solidFill>
                  <a:srgbClr val="0070C0"/>
                </a:solidFill>
                <a:latin typeface="HGP創英角ｺﾞｼｯｸUB" pitchFamily="50" charset="-128"/>
                <a:ea typeface="HGP創英角ｺﾞｼｯｸUB" pitchFamily="50" charset="-128"/>
              </a:rPr>
              <a:t>寛解を目指した</a:t>
            </a:r>
            <a:r>
              <a:rPr lang="ja-JP" altLang="en-US" sz="2200" dirty="0" smtClean="0">
                <a:solidFill>
                  <a:srgbClr val="0070C0"/>
                </a:solidFill>
                <a:latin typeface="HGP創英角ｺﾞｼｯｸUB" pitchFamily="50" charset="-128"/>
                <a:ea typeface="HGP創英角ｺﾞｼｯｸUB" pitchFamily="50" charset="-128"/>
              </a:rPr>
              <a:t>うつ病の薬物療法に</a:t>
            </a:r>
            <a:r>
              <a:rPr lang="ja-JP" altLang="en-US" sz="2200" dirty="0" smtClean="0">
                <a:solidFill>
                  <a:srgbClr val="0070C0"/>
                </a:solidFill>
                <a:latin typeface="HGP創英角ｺﾞｼｯｸUB" pitchFamily="50" charset="-128"/>
                <a:ea typeface="HGP創英角ｺﾞｼｯｸUB" pitchFamily="50" charset="-128"/>
              </a:rPr>
              <a:t>ついて</a:t>
            </a:r>
            <a:r>
              <a:rPr lang="en-US" altLang="ja-JP" sz="2200" dirty="0" smtClean="0">
                <a:solidFill>
                  <a:srgbClr val="0070C0"/>
                </a:solidFill>
                <a:latin typeface="HGP創英角ｺﾞｼｯｸUB" pitchFamily="50" charset="-128"/>
                <a:ea typeface="HGP創英角ｺﾞｼｯｸUB" pitchFamily="50" charset="-128"/>
              </a:rPr>
              <a:t>』</a:t>
            </a:r>
            <a:endParaRPr lang="en-US" altLang="ja-JP" sz="2200" dirty="0" smtClean="0">
              <a:solidFill>
                <a:srgbClr val="0070C0"/>
              </a:solidFill>
              <a:latin typeface="HGP創英角ｺﾞｼｯｸUB" pitchFamily="50" charset="-128"/>
              <a:ea typeface="HGP創英角ｺﾞｼｯｸUB" pitchFamily="50" charset="-128"/>
            </a:endParaRPr>
          </a:p>
        </p:txBody>
      </p:sp>
      <p:sp>
        <p:nvSpPr>
          <p:cNvPr id="60" name="正方形/長方形 59"/>
          <p:cNvSpPr/>
          <p:nvPr/>
        </p:nvSpPr>
        <p:spPr>
          <a:xfrm>
            <a:off x="-10633" y="-10633"/>
            <a:ext cx="6858000" cy="531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descr="Lilly白抜き.png"/>
          <p:cNvPicPr>
            <a:picLocks noChangeAspect="1"/>
          </p:cNvPicPr>
          <p:nvPr/>
        </p:nvPicPr>
        <p:blipFill>
          <a:blip r:embed="rId2" cstate="print"/>
          <a:stretch>
            <a:fillRect/>
          </a:stretch>
        </p:blipFill>
        <p:spPr>
          <a:xfrm>
            <a:off x="5783647" y="31899"/>
            <a:ext cx="893610" cy="561011"/>
          </a:xfrm>
          <a:prstGeom prst="rect">
            <a:avLst/>
          </a:prstGeom>
        </p:spPr>
      </p:pic>
      <p:sp>
        <p:nvSpPr>
          <p:cNvPr id="61" name="テキスト ボックス 60"/>
          <p:cNvSpPr txBox="1"/>
          <p:nvPr/>
        </p:nvSpPr>
        <p:spPr>
          <a:xfrm>
            <a:off x="2447693" y="8162767"/>
            <a:ext cx="1809750" cy="272758"/>
          </a:xfrm>
          <a:prstGeom prst="rect">
            <a:avLst/>
          </a:prstGeom>
          <a:noFill/>
        </p:spPr>
        <p:txBody>
          <a:bodyPr wrap="square" lIns="36000" tIns="36000" rIns="36000" bIns="36000" rtlCol="0" anchor="ctr" anchorCtr="0">
            <a:spAutoFit/>
          </a:bodyPr>
          <a:lstStyle/>
          <a:p>
            <a:r>
              <a:rPr lang="ja-JP" altLang="en-US" sz="1300" b="1" dirty="0" smtClean="0">
                <a:latin typeface="+mj-ea"/>
                <a:ea typeface="小塚ゴシック Pro B"/>
              </a:rPr>
              <a:t>みのクリニック</a:t>
            </a:r>
            <a:endParaRPr lang="en-US" altLang="ja-JP" sz="1300" b="1" dirty="0" smtClean="0">
              <a:latin typeface="+mj-ea"/>
              <a:ea typeface="小塚ゴシック Pro B"/>
            </a:endParaRPr>
          </a:p>
        </p:txBody>
      </p:sp>
      <p:sp>
        <p:nvSpPr>
          <p:cNvPr id="66" name="テキスト ボックス 65"/>
          <p:cNvSpPr txBox="1"/>
          <p:nvPr/>
        </p:nvSpPr>
        <p:spPr>
          <a:xfrm>
            <a:off x="4714428" y="8108893"/>
            <a:ext cx="2196737" cy="318924"/>
          </a:xfrm>
          <a:prstGeom prst="rect">
            <a:avLst/>
          </a:prstGeom>
          <a:noFill/>
        </p:spPr>
        <p:txBody>
          <a:bodyPr wrap="square" lIns="36000" tIns="36000" rIns="36000" bIns="36000" rtlCol="0" anchor="ctr" anchorCtr="0">
            <a:spAutoFit/>
          </a:bodyPr>
          <a:lstStyle/>
          <a:p>
            <a:r>
              <a:rPr lang="ja-JP" altLang="en-US" sz="1400" b="1" dirty="0" smtClean="0">
                <a:latin typeface="+mj-ea"/>
                <a:ea typeface="小塚ゴシック Pro B"/>
              </a:rPr>
              <a:t>院長 </a:t>
            </a:r>
            <a:r>
              <a:rPr lang="ja-JP" altLang="en-US" sz="1600" b="1" dirty="0" smtClean="0">
                <a:latin typeface="+mj-ea"/>
                <a:ea typeface="小塚ゴシック Pro B"/>
              </a:rPr>
              <a:t>三野　善央</a:t>
            </a:r>
            <a:r>
              <a:rPr lang="ja-JP" altLang="en-US" sz="1400" b="1" dirty="0" smtClean="0">
                <a:latin typeface="+mj-ea"/>
                <a:ea typeface="小塚ゴシック Pro B"/>
              </a:rPr>
              <a:t> 先生</a:t>
            </a:r>
            <a:endParaRPr lang="en-US" altLang="ja-JP" sz="1400" b="1" dirty="0" smtClean="0">
              <a:latin typeface="+mj-ea"/>
              <a:ea typeface="小塚ゴシック Pro B"/>
            </a:endParaRPr>
          </a:p>
        </p:txBody>
      </p:sp>
      <p:sp>
        <p:nvSpPr>
          <p:cNvPr id="67" name="テキスト ボックス 66"/>
          <p:cNvSpPr txBox="1"/>
          <p:nvPr/>
        </p:nvSpPr>
        <p:spPr>
          <a:xfrm>
            <a:off x="1548798" y="8168480"/>
            <a:ext cx="811400" cy="227695"/>
          </a:xfrm>
          <a:prstGeom prst="rect">
            <a:avLst/>
          </a:prstGeom>
          <a:noFill/>
          <a:ln>
            <a:solidFill>
              <a:schemeClr val="tx1"/>
            </a:solidFill>
          </a:ln>
        </p:spPr>
        <p:txBody>
          <a:bodyPr wrap="square" lIns="36000" tIns="36000" rIns="36000" bIns="36000" rtlCol="0" anchor="ctr" anchorCtr="0">
            <a:spAutoFit/>
          </a:bodyPr>
          <a:lstStyle/>
          <a:p>
            <a:pPr algn="ctr"/>
            <a:r>
              <a:rPr lang="ja-JP" altLang="en-US" sz="1000" b="1" dirty="0" smtClean="0">
                <a:latin typeface="+mj-ea"/>
                <a:ea typeface="小塚ゴシック Pro B"/>
              </a:rPr>
              <a:t>パネリスト</a:t>
            </a:r>
            <a:endParaRPr lang="en-US" altLang="ja-JP" sz="1000" b="1" dirty="0" smtClean="0">
              <a:latin typeface="+mj-ea"/>
              <a:ea typeface="小塚ゴシック Pro B"/>
            </a:endParaRPr>
          </a:p>
        </p:txBody>
      </p:sp>
      <p:sp>
        <p:nvSpPr>
          <p:cNvPr id="68" name="テキスト ボックス 67"/>
          <p:cNvSpPr txBox="1"/>
          <p:nvPr/>
        </p:nvSpPr>
        <p:spPr>
          <a:xfrm>
            <a:off x="1132019" y="2869055"/>
            <a:ext cx="4159934" cy="307777"/>
          </a:xfrm>
          <a:prstGeom prst="rect">
            <a:avLst/>
          </a:prstGeom>
          <a:noFill/>
        </p:spPr>
        <p:txBody>
          <a:bodyPr wrap="square" rtlCol="0">
            <a:spAutoFit/>
          </a:bodyPr>
          <a:lstStyle/>
          <a:p>
            <a:r>
              <a:rPr lang="ja-JP" altLang="en-US" sz="1400" spc="-150" dirty="0" smtClean="0">
                <a:effectLst>
                  <a:outerShdw blurRad="38100" dist="38100" dir="2700000" algn="tl">
                    <a:srgbClr val="000000">
                      <a:alpha val="43137"/>
                    </a:srgbClr>
                  </a:outerShdw>
                </a:effectLst>
                <a:latin typeface="+mn-ea"/>
                <a:ea typeface="小塚ゴシック Pro B"/>
              </a:rPr>
              <a:t>さとうク</a:t>
            </a:r>
            <a:r>
              <a:rPr kumimoji="1" lang="ja-JP" altLang="en-US" sz="1400" spc="-150" dirty="0" smtClean="0">
                <a:effectLst>
                  <a:outerShdw blurRad="38100" dist="38100" dir="2700000" algn="tl">
                    <a:srgbClr val="000000">
                      <a:alpha val="43137"/>
                    </a:srgbClr>
                  </a:outerShdw>
                </a:effectLst>
                <a:latin typeface="+mn-ea"/>
                <a:ea typeface="小塚ゴシック Pro B"/>
              </a:rPr>
              <a:t>リニック</a:t>
            </a:r>
            <a:endParaRPr kumimoji="1" lang="en-US" altLang="ja-JP" sz="1400" spc="-150" dirty="0" smtClean="0">
              <a:effectLst>
                <a:outerShdw blurRad="38100" dist="38100" dir="2700000" algn="tl">
                  <a:srgbClr val="000000">
                    <a:alpha val="43137"/>
                  </a:srgbClr>
                </a:outerShdw>
              </a:effectLst>
              <a:latin typeface="+mn-ea"/>
              <a:ea typeface="小塚ゴシック Pro B"/>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2529</TotalTime>
  <Words>150</Words>
  <Application>Microsoft Office PowerPoint</Application>
  <PresentationFormat>A4 210 x 297 mm</PresentationFormat>
  <Paragraphs>46</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スライド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terayama203</dc:creator>
  <cp:lastModifiedBy>Lilly</cp:lastModifiedBy>
  <cp:revision>134</cp:revision>
  <dcterms:created xsi:type="dcterms:W3CDTF">2012-02-16T08:33:26Z</dcterms:created>
  <dcterms:modified xsi:type="dcterms:W3CDTF">2013-09-19T11:15:45Z</dcterms:modified>
</cp:coreProperties>
</file>