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07200" cy="9939338"/>
  <p:defaultTextStyle>
    <a:defPPr>
      <a:defRPr lang="ja-JP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AEC4"/>
    <a:srgbClr val="0000D2"/>
    <a:srgbClr val="F3FEFF"/>
    <a:srgbClr val="000066"/>
    <a:srgbClr val="0000CC"/>
    <a:srgbClr val="0538C7"/>
    <a:srgbClr val="000099"/>
    <a:srgbClr val="A1DEF9"/>
    <a:srgbClr val="3C7A96"/>
    <a:srgbClr val="3C67B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1320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B5D24-9F2C-448F-A440-FC28926D8B1B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97755-D675-417F-BB0C-2F05D408E1DA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C2D64-5D78-4FA1-9C8D-8EA0342DFF56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180EB-8B6D-4C5E-BF6F-FAA6AB53393A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44066-29DA-4112-A58D-257CE1D3EBF3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76C4E-76D7-4817-809B-AD4D7FFDDF3F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3F84A-C595-45A0-96C7-78CC8C12E0D2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07868-12D8-4C07-BF27-36ED20AFA5EB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2B4DC-55F4-47D2-8333-8F7D483A28FC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0FD22-1B78-4E6F-A27C-3C181FD62A2C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2E138-086E-42F9-B73D-3C450F0484D3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151CE-762F-4C3E-870A-5AD508C39B72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999F1-B7EB-41DE-9D73-B143E729E24E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F20EE-3E4C-46C2-98D2-AF2250FB6B0A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FE552-D7A0-4E25-BAA6-6B191DD6CE7C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6EE82-ED77-4D69-A4A6-279095F85B00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D2FD0-45D3-45CA-9977-B2F2E2845166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DE437-33C7-4DC5-8737-21DEDB3114CA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23BAA-12BD-48F3-8D04-00A64A2F6FC7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944B8-0B0D-40A6-BD0F-9FACF302B254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70A94-81D3-43B0-9F13-8C27AE60CE8C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D36A-0384-4880-853F-D92008CF5AF9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\\psf\Host\作業中\130820ソブリアード発売記念講演会\PPTテンプレート\B_背景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1588"/>
            <a:ext cx="6858000" cy="990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8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 bwMode="auto">
          <a:xfrm>
            <a:off x="342900" y="9182100"/>
            <a:ext cx="16002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007ADD4E-88E5-48C2-8F32-791996D6282C}" type="datetime1">
              <a:rPr lang="ja-JP" altLang="en-US"/>
              <a:pPr>
                <a:defRPr/>
              </a:pPr>
              <a:t>2014/8/5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 bwMode="auto">
          <a:xfrm>
            <a:off x="2343150" y="9182100"/>
            <a:ext cx="21717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 bwMode="auto">
          <a:xfrm>
            <a:off x="4914900" y="9182100"/>
            <a:ext cx="16002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24C7A70D-8744-482B-99FA-F9179A01FC2C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pitchFamily="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角丸四角形 25"/>
          <p:cNvSpPr/>
          <p:nvPr/>
        </p:nvSpPr>
        <p:spPr>
          <a:xfrm>
            <a:off x="675849" y="1983506"/>
            <a:ext cx="596900" cy="30162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black">
          <a:xfrm>
            <a:off x="909594" y="275636"/>
            <a:ext cx="502541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altLang="ja-JP" sz="3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itchFamily="50" charset="-128"/>
                <a:ea typeface="HGS創英角ｺﾞｼｯｸUB" pitchFamily="50" charset="-128"/>
              </a:rPr>
              <a:t>Pain Management Forum</a:t>
            </a:r>
            <a:r>
              <a:rPr lang="ja-JP" altLang="en-US" sz="3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itchFamily="50" charset="-128"/>
                <a:ea typeface="HGS創英角ｺﾞｼｯｸUB" pitchFamily="50" charset="-128"/>
              </a:rPr>
              <a:t> </a:t>
            </a:r>
            <a:endParaRPr lang="en-US" altLang="ja-JP" sz="36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itchFamily="50" charset="-128"/>
              <a:ea typeface="HGS創英角ｺﾞｼｯｸUB" pitchFamily="50" charset="-128"/>
            </a:endParaRPr>
          </a:p>
          <a:p>
            <a:r>
              <a:rPr lang="en-US" altLang="ja-JP" sz="3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itchFamily="50" charset="-128"/>
                <a:ea typeface="HGS創英角ｺﾞｼｯｸUB" pitchFamily="50" charset="-128"/>
              </a:rPr>
              <a:t>          in Kurashiki</a:t>
            </a:r>
            <a:endParaRPr lang="en-US" altLang="ja-JP" sz="3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itchFamily="50" charset="-128"/>
              <a:ea typeface="HGS創英角ｺﾞｼｯｸUB" pitchFamily="50" charset="-128"/>
            </a:endParaRPr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360754" y="2518691"/>
            <a:ext cx="4679950" cy="51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defTabSz="995363"/>
            <a:r>
              <a:rPr lang="ja-JP" altLang="en-US" sz="1900" dirty="0" smtClean="0">
                <a:latin typeface="Arial" pitchFamily="34" charset="0"/>
                <a:ea typeface="ＭＳ ゴシック" pitchFamily="49" charset="-128"/>
              </a:rPr>
              <a:t>ホテル日航倉敷</a:t>
            </a:r>
          </a:p>
          <a:p>
            <a:pPr defTabSz="914400">
              <a:spcBef>
                <a:spcPct val="20000"/>
              </a:spcBef>
            </a:pPr>
            <a:r>
              <a:rPr lang="ja-JP" altLang="en-US" sz="1200" dirty="0" smtClean="0">
                <a:latin typeface="Arial" pitchFamily="34" charset="0"/>
                <a:ea typeface="ＭＳ ゴシック" pitchFamily="49" charset="-128"/>
              </a:rPr>
              <a:t>　</a:t>
            </a:r>
            <a:r>
              <a:rPr lang="zh-TW" altLang="en-US" sz="1200" dirty="0" smtClean="0">
                <a:latin typeface="Arial" pitchFamily="34" charset="0"/>
                <a:ea typeface="ＭＳ ゴシック" pitchFamily="49" charset="-128"/>
              </a:rPr>
              <a:t>〒</a:t>
            </a:r>
            <a:r>
              <a:rPr lang="en-US" altLang="ja-JP" sz="1200" dirty="0" smtClean="0">
                <a:latin typeface="Arial" pitchFamily="34" charset="0"/>
                <a:ea typeface="ＭＳ ゴシック" pitchFamily="49" charset="-128"/>
              </a:rPr>
              <a:t>710</a:t>
            </a:r>
            <a:r>
              <a:rPr lang="en-US" altLang="zh-TW" sz="1200" dirty="0" smtClean="0">
                <a:latin typeface="Arial" pitchFamily="34" charset="0"/>
                <a:ea typeface="ＭＳ ゴシック" pitchFamily="49" charset="-128"/>
              </a:rPr>
              <a:t>-</a:t>
            </a:r>
            <a:r>
              <a:rPr lang="en-US" altLang="ja-JP" sz="1200" dirty="0" smtClean="0">
                <a:latin typeface="Arial" pitchFamily="34" charset="0"/>
                <a:ea typeface="ＭＳ ゴシック" pitchFamily="49" charset="-128"/>
              </a:rPr>
              <a:t>0055</a:t>
            </a:r>
            <a:r>
              <a:rPr lang="en-US" altLang="zh-TW" sz="1200" dirty="0" smtClean="0">
                <a:latin typeface="Arial" pitchFamily="34" charset="0"/>
                <a:ea typeface="ＭＳ ゴシック" pitchFamily="49" charset="-128"/>
              </a:rPr>
              <a:t> </a:t>
            </a:r>
            <a:r>
              <a:rPr lang="ja-JP" altLang="en-US" sz="1200" dirty="0" smtClean="0">
                <a:latin typeface="Arial" pitchFamily="34" charset="0"/>
                <a:ea typeface="ＭＳ ゴシック" pitchFamily="49" charset="-128"/>
              </a:rPr>
              <a:t>　岡山</a:t>
            </a:r>
            <a:r>
              <a:rPr lang="zh-TW" altLang="en-US" sz="1200" dirty="0" smtClean="0">
                <a:latin typeface="Arial" pitchFamily="34" charset="0"/>
                <a:ea typeface="ＭＳ ゴシック" pitchFamily="49" charset="-128"/>
              </a:rPr>
              <a:t>県</a:t>
            </a:r>
            <a:r>
              <a:rPr lang="ja-JP" altLang="en-US" sz="1200" dirty="0" smtClean="0">
                <a:latin typeface="Arial" pitchFamily="34" charset="0"/>
                <a:ea typeface="ＭＳ ゴシック" pitchFamily="49" charset="-128"/>
              </a:rPr>
              <a:t>倉敷市阿知</a:t>
            </a:r>
            <a:r>
              <a:rPr lang="en-US" altLang="ja-JP" sz="1200" dirty="0" smtClean="0">
                <a:latin typeface="Arial" pitchFamily="34" charset="0"/>
                <a:ea typeface="ＭＳ ゴシック" pitchFamily="49" charset="-128"/>
              </a:rPr>
              <a:t>3-21-19</a:t>
            </a:r>
            <a:r>
              <a:rPr lang="zh-TW" altLang="en-US" sz="1200" dirty="0" smtClean="0">
                <a:latin typeface="Arial" pitchFamily="34" charset="0"/>
                <a:ea typeface="ＭＳ ゴシック" pitchFamily="49" charset="-128"/>
              </a:rPr>
              <a:t>　</a:t>
            </a:r>
            <a:r>
              <a:rPr lang="en-US" altLang="zh-TW" sz="1200" dirty="0" smtClean="0">
                <a:latin typeface="Arial" pitchFamily="34" charset="0"/>
                <a:ea typeface="ＭＳ ゴシック" pitchFamily="49" charset="-128"/>
              </a:rPr>
              <a:t>TEL. </a:t>
            </a:r>
            <a:r>
              <a:rPr lang="en-US" altLang="ja-JP" sz="1200" dirty="0" smtClean="0">
                <a:latin typeface="Arial" pitchFamily="34" charset="0"/>
                <a:ea typeface="ＭＳ ゴシック" pitchFamily="49" charset="-128"/>
              </a:rPr>
              <a:t>086-423-2400</a:t>
            </a:r>
            <a:endParaRPr lang="en-US" altLang="ja-JP" sz="1200" dirty="0">
              <a:latin typeface="Arial" pitchFamily="34" charset="0"/>
              <a:ea typeface="ＭＳ ゴシック" pitchFamily="49" charset="-128"/>
            </a:endParaRPr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1386874" y="1934148"/>
            <a:ext cx="47974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914400"/>
            <a:r>
              <a:rPr lang="en-US" altLang="ja-JP" sz="2000" dirty="0" smtClean="0">
                <a:latin typeface="Arial Black" charset="0"/>
                <a:ea typeface="ＭＳ ゴシック" charset="-128"/>
              </a:rPr>
              <a:t>2014</a:t>
            </a:r>
            <a:r>
              <a:rPr lang="ja-JP" altLang="en-US" sz="1600" dirty="0" smtClean="0">
                <a:latin typeface="Arial Black" charset="0"/>
                <a:ea typeface="ＭＳ ゴシック" charset="-128"/>
              </a:rPr>
              <a:t>年</a:t>
            </a:r>
            <a:r>
              <a:rPr lang="en-US" altLang="ja-JP" sz="2400" dirty="0" smtClean="0">
                <a:solidFill>
                  <a:srgbClr val="FF0000"/>
                </a:solidFill>
                <a:latin typeface="Arial Black" charset="0"/>
                <a:ea typeface="ＭＳ ゴシック" charset="-128"/>
              </a:rPr>
              <a:t>9</a:t>
            </a:r>
            <a:r>
              <a:rPr lang="ja-JP" altLang="en-US" sz="1600" dirty="0" smtClean="0">
                <a:latin typeface="Arial Black" charset="0"/>
                <a:ea typeface="ＭＳ ゴシック" charset="-128"/>
              </a:rPr>
              <a:t>月</a:t>
            </a:r>
            <a:r>
              <a:rPr lang="en-US" altLang="ja-JP" sz="2400" dirty="0" smtClean="0">
                <a:solidFill>
                  <a:srgbClr val="FF0000"/>
                </a:solidFill>
                <a:latin typeface="Arial Black" charset="0"/>
                <a:ea typeface="ＭＳ ゴシック" charset="-128"/>
              </a:rPr>
              <a:t>6</a:t>
            </a:r>
            <a:r>
              <a:rPr lang="ja-JP" altLang="en-US" sz="1600" dirty="0" smtClean="0">
                <a:latin typeface="Arial Black" charset="0"/>
                <a:ea typeface="ＭＳ ゴシック" charset="-128"/>
              </a:rPr>
              <a:t>日（土）</a:t>
            </a:r>
            <a:r>
              <a:rPr lang="en-US" altLang="ja-JP" sz="1600" dirty="0" smtClean="0">
                <a:latin typeface="Arial Black" charset="0"/>
                <a:ea typeface="ＭＳ ゴシック" charset="-128"/>
              </a:rPr>
              <a:t> 18:00</a:t>
            </a:r>
            <a:r>
              <a:rPr lang="ja-JP" altLang="en-US" sz="1600" dirty="0" smtClean="0">
                <a:latin typeface="Arial Black" charset="0"/>
                <a:ea typeface="ＭＳ ゴシック" charset="-128"/>
              </a:rPr>
              <a:t>～</a:t>
            </a:r>
            <a:r>
              <a:rPr lang="en-US" altLang="ja-JP" sz="1600" dirty="0" smtClean="0">
                <a:latin typeface="Arial Black" charset="0"/>
                <a:ea typeface="ＭＳ ゴシック" charset="-128"/>
              </a:rPr>
              <a:t>19:15</a:t>
            </a:r>
            <a:endParaRPr lang="en-US" altLang="ja-JP" sz="1600" dirty="0">
              <a:latin typeface="Arial Black" charset="0"/>
              <a:ea typeface="ＭＳ ゴシック" charset="-128"/>
            </a:endParaRPr>
          </a:p>
        </p:txBody>
      </p:sp>
      <p:sp>
        <p:nvSpPr>
          <p:cNvPr id="2058" name="テキスト ボックス 6"/>
          <p:cNvSpPr txBox="1">
            <a:spLocks noChangeArrowheads="1"/>
          </p:cNvSpPr>
          <p:nvPr/>
        </p:nvSpPr>
        <p:spPr bwMode="black">
          <a:xfrm>
            <a:off x="675849" y="1985984"/>
            <a:ext cx="583802" cy="30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4" tIns="45718" rIns="91434" bIns="45718" anchor="ctr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latin typeface="Calibri" charset="0"/>
                <a:ea typeface="HGP創英角ｺﾞｼｯｸUB" charset="-128"/>
              </a:rPr>
              <a:t>日 時</a:t>
            </a:r>
          </a:p>
        </p:txBody>
      </p:sp>
      <p:sp>
        <p:nvSpPr>
          <p:cNvPr id="2061" name="Rectangle 15"/>
          <p:cNvSpPr>
            <a:spLocks noChangeArrowheads="1"/>
          </p:cNvSpPr>
          <p:nvPr/>
        </p:nvSpPr>
        <p:spPr bwMode="auto">
          <a:xfrm>
            <a:off x="2352167" y="9589088"/>
            <a:ext cx="204062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4400"/>
            <a:r>
              <a:rPr lang="ja-JP" altLang="en-US" sz="1200" dirty="0" smtClean="0">
                <a:latin typeface="HGP創英角ｺﾞｼｯｸUB" charset="-128"/>
                <a:ea typeface="HGP創英角ｺﾞｼｯｸUB" charset="-128"/>
              </a:rPr>
              <a:t>主催：ヤンセンファーマ株式会社</a:t>
            </a:r>
            <a:endParaRPr lang="ja-JP" altLang="en-US" sz="1200" dirty="0">
              <a:latin typeface="HGP創英角ｺﾞｼｯｸUB" charset="-128"/>
              <a:ea typeface="HGP創英角ｺﾞｼｯｸUB" charset="-128"/>
            </a:endParaRP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283649" y="4820264"/>
            <a:ext cx="42575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4400"/>
            <a:r>
              <a:rPr lang="ja-JP" altLang="en-US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座長　長谷川　徹先生</a:t>
            </a:r>
            <a:endParaRPr lang="en-US" altLang="ja-JP" dirty="0" smtClean="0">
              <a:solidFill>
                <a:schemeClr val="tx2">
                  <a:lumMod val="50000"/>
                </a:schemeClr>
              </a:solidFill>
              <a:latin typeface="HGSｺﾞｼｯｸE" pitchFamily="50" charset="-128"/>
              <a:ea typeface="HGSｺﾞｼｯｸE" pitchFamily="50" charset="-128"/>
            </a:endParaRPr>
          </a:p>
          <a:p>
            <a:pPr defTabSz="914400"/>
            <a:r>
              <a:rPr lang="ja-JP" altLang="en-US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　　</a:t>
            </a:r>
            <a:r>
              <a:rPr lang="ja-JP" altLang="en-US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川崎医科大学　脊椎・災害整形外科学教授</a:t>
            </a:r>
            <a:r>
              <a:rPr lang="ja-JP" altLang="en-US" sz="12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</a:t>
            </a:r>
          </a:p>
        </p:txBody>
      </p:sp>
      <p:grpSp>
        <p:nvGrpSpPr>
          <p:cNvPr id="31" name="グループ化 30"/>
          <p:cNvGrpSpPr/>
          <p:nvPr/>
        </p:nvGrpSpPr>
        <p:grpSpPr>
          <a:xfrm>
            <a:off x="171068" y="4137350"/>
            <a:ext cx="1711325" cy="396876"/>
            <a:chOff x="907388" y="7072084"/>
            <a:chExt cx="1711325" cy="396875"/>
          </a:xfrm>
        </p:grpSpPr>
        <p:pic>
          <p:nvPicPr>
            <p:cNvPr id="32" name="図 47" descr="00.png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00B0F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907388" y="7072084"/>
              <a:ext cx="171132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Rectangle 36"/>
            <p:cNvSpPr>
              <a:spLocks noChangeArrowheads="1"/>
            </p:cNvSpPr>
            <p:nvPr/>
          </p:nvSpPr>
          <p:spPr bwMode="white">
            <a:xfrm>
              <a:off x="1403977" y="7162799"/>
              <a:ext cx="718145" cy="215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914400"/>
              <a:r>
                <a:rPr lang="ja-JP" altLang="en-US" sz="1400" dirty="0" smtClean="0">
                  <a:solidFill>
                    <a:schemeClr val="bg1"/>
                  </a:solidFill>
                  <a:latin typeface="ＭＳ Ｐゴシック" charset="-128"/>
                  <a:ea typeface="HGｺﾞｼｯｸE" charset="-128"/>
                </a:rPr>
                <a:t>特別講演</a:t>
              </a:r>
            </a:p>
          </p:txBody>
        </p:sp>
      </p:grp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1982478" y="4205914"/>
            <a:ext cx="16219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defTabSz="914400"/>
            <a:r>
              <a:rPr lang="en-US" altLang="ja-JP" sz="1600" dirty="0" smtClean="0">
                <a:solidFill>
                  <a:schemeClr val="tx2">
                    <a:lumMod val="50000"/>
                  </a:schemeClr>
                </a:solidFill>
                <a:latin typeface="Arial Black" charset="0"/>
                <a:ea typeface="ＭＳ ゴシック" charset="-128"/>
              </a:rPr>
              <a:t>18:15~19:15</a:t>
            </a:r>
            <a:endParaRPr lang="en-US" altLang="ja-JP" sz="1600" dirty="0">
              <a:solidFill>
                <a:schemeClr val="tx2">
                  <a:lumMod val="50000"/>
                </a:schemeClr>
              </a:solidFill>
              <a:latin typeface="Arial Black" charset="0"/>
              <a:ea typeface="ＭＳ ゴシック" charset="-128"/>
            </a:endParaRP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1331983" y="3151882"/>
            <a:ext cx="46730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400" dirty="0" smtClean="0">
                <a:latin typeface="HGSｺﾞｼｯｸE" pitchFamily="50" charset="-128"/>
                <a:ea typeface="HGSｺﾞｼｯｸE" pitchFamily="50" charset="-128"/>
              </a:rPr>
              <a:t>製品紹介　「トラムセット配合錠」</a:t>
            </a:r>
            <a:endParaRPr lang="en-US" altLang="ja-JP" sz="1400" dirty="0" smtClean="0">
              <a:latin typeface="HGSｺﾞｼｯｸE" pitchFamily="50" charset="-128"/>
              <a:ea typeface="HGSｺﾞｼｯｸE" pitchFamily="50" charset="-128"/>
            </a:endParaRPr>
          </a:p>
          <a:p>
            <a:r>
              <a:rPr lang="ja-JP" altLang="en-US" sz="1400" dirty="0" smtClean="0">
                <a:latin typeface="HGSｺﾞｼｯｸE" pitchFamily="50" charset="-128"/>
                <a:ea typeface="HGSｺﾞｼｯｸE" pitchFamily="50" charset="-128"/>
              </a:rPr>
              <a:t>　　　　　　　　　　　　　ヤンセンファーマ株式会社</a:t>
            </a:r>
            <a:endParaRPr lang="en-US" altLang="ja-JP" sz="1400" dirty="0" smtClean="0">
              <a:latin typeface="HGSｺﾞｼｯｸE" pitchFamily="50" charset="-128"/>
              <a:ea typeface="HGSｺﾞｼｯｸE" pitchFamily="50" charset="-128"/>
            </a:endParaRP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558781" y="3171893"/>
            <a:ext cx="8451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 Black" pitchFamily="34" charset="0"/>
                <a:ea typeface="HGSｺﾞｼｯｸE" pitchFamily="50" charset="-128"/>
              </a:rPr>
              <a:t>18</a:t>
            </a:r>
            <a:r>
              <a:rPr lang="ja-JP" altLang="en-US" sz="1400" dirty="0" smtClean="0">
                <a:latin typeface="Arial Black" pitchFamily="34" charset="0"/>
                <a:ea typeface="HGSｺﾞｼｯｸE" pitchFamily="50" charset="-128"/>
              </a:rPr>
              <a:t>：</a:t>
            </a:r>
            <a:r>
              <a:rPr lang="en-US" altLang="ja-JP" sz="1400" dirty="0" smtClean="0">
                <a:latin typeface="Arial Black" pitchFamily="34" charset="0"/>
                <a:ea typeface="HGSｺﾞｼｯｸE" pitchFamily="50" charset="-128"/>
              </a:rPr>
              <a:t>00</a:t>
            </a:r>
            <a:endParaRPr lang="ja-JP" altLang="en-US" sz="1400" dirty="0">
              <a:latin typeface="Arial Black" pitchFamily="34" charset="0"/>
              <a:ea typeface="HGSｺﾞｼｯｸE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072165" y="8437663"/>
            <a:ext cx="45191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 smtClean="0"/>
              <a:t>＊特別講演終了後、情報交換の場をご用意させて頂いております。</a:t>
            </a:r>
            <a:endParaRPr kumimoji="1" lang="ja-JP" altLang="en-US" sz="1200" dirty="0"/>
          </a:p>
        </p:txBody>
      </p:sp>
      <p:sp>
        <p:nvSpPr>
          <p:cNvPr id="43" name="角丸四角形 42"/>
          <p:cNvSpPr/>
          <p:nvPr/>
        </p:nvSpPr>
        <p:spPr>
          <a:xfrm>
            <a:off x="670731" y="2554210"/>
            <a:ext cx="606041" cy="31841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 sz="1400" dirty="0">
              <a:solidFill>
                <a:schemeClr val="bg1"/>
              </a:solidFill>
              <a:latin typeface="Calibri" charset="0"/>
              <a:ea typeface="HGP創英角ｺﾞｼｯｸUB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78589" y="2566849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 smtClean="0">
                <a:solidFill>
                  <a:schemeClr val="bg1"/>
                </a:solidFill>
                <a:latin typeface="Calibri" charset="0"/>
                <a:ea typeface="HGP創英角ｺﾞｼｯｸUB" charset="-128"/>
              </a:rPr>
              <a:t>会 場</a:t>
            </a:r>
            <a:endParaRPr kumimoji="1" lang="ja-JP" altLang="en-US" sz="1400" dirty="0"/>
          </a:p>
        </p:txBody>
      </p:sp>
      <p:sp>
        <p:nvSpPr>
          <p:cNvPr id="52" name="正方形/長方形 51"/>
          <p:cNvSpPr/>
          <p:nvPr/>
        </p:nvSpPr>
        <p:spPr>
          <a:xfrm>
            <a:off x="344568" y="3751769"/>
            <a:ext cx="5660489" cy="306161"/>
          </a:xfrm>
          <a:prstGeom prst="rect">
            <a:avLst/>
          </a:prstGeom>
          <a:gradFill flip="none" rotWithShape="1">
            <a:gsLst>
              <a:gs pos="0">
                <a:srgbClr val="000066"/>
              </a:gs>
              <a:gs pos="56000">
                <a:srgbClr val="0EAEC4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  <a:gs pos="100000">
                <a:srgbClr val="F3FEFF"/>
              </a:gs>
              <a:gs pos="99000">
                <a:schemeClr val="bg1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2700" sx="200000" sy="2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73" name="Rectangle 36"/>
          <p:cNvSpPr>
            <a:spLocks noChangeArrowheads="1"/>
          </p:cNvSpPr>
          <p:nvPr/>
        </p:nvSpPr>
        <p:spPr bwMode="white">
          <a:xfrm>
            <a:off x="2775558" y="3755053"/>
            <a:ext cx="9233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914400"/>
            <a:r>
              <a:rPr lang="ja-JP" altLang="en-US" dirty="0" smtClean="0">
                <a:solidFill>
                  <a:schemeClr val="bg1"/>
                </a:solidFill>
                <a:ea typeface="HGｺﾞｼｯｸE" charset="-128"/>
              </a:rPr>
              <a:t>講演内容</a:t>
            </a:r>
            <a:endParaRPr lang="ja-JP" altLang="en-US" dirty="0">
              <a:solidFill>
                <a:schemeClr val="bg1"/>
              </a:solidFill>
              <a:latin typeface="HGPｺﾞｼｯｸE" charset="-128"/>
              <a:ea typeface="HGｺﾞｼｯｸE" charset="-128"/>
            </a:endParaRP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282229" y="5975794"/>
            <a:ext cx="664442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ja-JP" altLang="en-US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演者　尾形</a:t>
            </a:r>
            <a:r>
              <a:rPr lang="ja-JP" altLang="ja-JP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</a:t>
            </a:r>
            <a:r>
              <a:rPr lang="ja-JP" altLang="en-US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直則先生　</a:t>
            </a:r>
            <a:endParaRPr lang="en-US" altLang="ja-JP" dirty="0" smtClean="0">
              <a:solidFill>
                <a:schemeClr val="tx2">
                  <a:lumMod val="50000"/>
                </a:schemeClr>
              </a:solidFill>
              <a:latin typeface="HGSｺﾞｼｯｸE" pitchFamily="50" charset="-128"/>
              <a:ea typeface="HGSｺﾞｼｯｸE" pitchFamily="50" charset="-128"/>
            </a:endParaRPr>
          </a:p>
          <a:p>
            <a:r>
              <a:rPr lang="ja-JP" altLang="en-US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　　</a:t>
            </a:r>
            <a:r>
              <a:rPr lang="ja-JP" altLang="ja-JP" b="1" dirty="0" smtClean="0"/>
              <a:t>愛媛大学大学院医学系研究科</a:t>
            </a:r>
            <a:r>
              <a:rPr lang="ja-JP" altLang="ja-JP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</a:t>
            </a:r>
            <a:endParaRPr lang="en-US" altLang="ja-JP" sz="1400" dirty="0" smtClean="0">
              <a:solidFill>
                <a:schemeClr val="tx2">
                  <a:lumMod val="50000"/>
                </a:schemeClr>
              </a:solidFill>
              <a:latin typeface="HGSｺﾞｼｯｸE" pitchFamily="50" charset="-128"/>
              <a:ea typeface="HGSｺﾞｼｯｸE" pitchFamily="50" charset="-128"/>
            </a:endParaRPr>
          </a:p>
          <a:p>
            <a:r>
              <a:rPr lang="ja-JP" altLang="en-US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　</a:t>
            </a:r>
            <a:r>
              <a:rPr lang="ja-JP" altLang="en-US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　　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整形外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HGSｺﾞｼｯｸE" pitchFamily="50" charset="-128"/>
                <a:ea typeface="HGSｺﾞｼｯｸE" pitchFamily="50" charset="-128"/>
              </a:rPr>
              <a:t>科学　准教授</a:t>
            </a:r>
            <a:endParaRPr lang="en-US" altLang="ja-JP" sz="1400" dirty="0" smtClean="0">
              <a:solidFill>
                <a:schemeClr val="tx2">
                  <a:lumMod val="50000"/>
                </a:schemeClr>
              </a:solidFill>
              <a:latin typeface="HGSｺﾞｼｯｸE" pitchFamily="50" charset="-128"/>
              <a:ea typeface="HGSｺﾞｼｯｸE" pitchFamily="50" charset="-128"/>
            </a:endParaRPr>
          </a:p>
        </p:txBody>
      </p:sp>
      <p:sp>
        <p:nvSpPr>
          <p:cNvPr id="51" name="Rectangle 36"/>
          <p:cNvSpPr>
            <a:spLocks noChangeArrowheads="1"/>
          </p:cNvSpPr>
          <p:nvPr/>
        </p:nvSpPr>
        <p:spPr bwMode="auto">
          <a:xfrm>
            <a:off x="486328" y="7047350"/>
            <a:ext cx="584775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914400"/>
            <a:r>
              <a:rPr lang="ja-JP" altLang="en-US" sz="3600" dirty="0" smtClean="0">
                <a:solidFill>
                  <a:srgbClr val="C00000"/>
                </a:solidFill>
                <a:latin typeface="HGSｺﾞｼｯｸE" pitchFamily="50" charset="-128"/>
                <a:ea typeface="HGSｺﾞｼｯｸE" pitchFamily="50" charset="-128"/>
              </a:rPr>
              <a:t>「 腰下肢痛の</a:t>
            </a:r>
            <a:r>
              <a:rPr lang="ja-JP" altLang="en-US" sz="3600" dirty="0" smtClean="0">
                <a:solidFill>
                  <a:srgbClr val="C00000"/>
                </a:solidFill>
                <a:latin typeface="HGSｺﾞｼｯｸE" pitchFamily="50" charset="-128"/>
                <a:ea typeface="HGSｺﾞｼｯｸE" pitchFamily="50" charset="-128"/>
              </a:rPr>
              <a:t>保存的療法 」</a:t>
            </a:r>
            <a:endParaRPr lang="ja-JP" altLang="en-US" sz="3600" dirty="0" smtClean="0">
              <a:solidFill>
                <a:srgbClr val="C00000"/>
              </a:solidFill>
              <a:latin typeface="HGSｺﾞｼｯｸE" pitchFamily="50" charset="-128"/>
              <a:ea typeface="HGSｺﾞｼｯｸE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13306</TotalTime>
  <Words>62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risem</dc:creator>
  <cp:lastModifiedBy>jtanaka</cp:lastModifiedBy>
  <cp:revision>86</cp:revision>
  <dcterms:created xsi:type="dcterms:W3CDTF">2013-09-12T02:42:58Z</dcterms:created>
  <dcterms:modified xsi:type="dcterms:W3CDTF">2014-08-05T13:14:31Z</dcterms:modified>
</cp:coreProperties>
</file>