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 id="2147483740" r:id="rId2"/>
  </p:sldMasterIdLst>
  <p:notesMasterIdLst>
    <p:notesMasterId r:id="rId5"/>
  </p:notesMasterIdLst>
  <p:sldIdLst>
    <p:sldId id="257" r:id="rId3"/>
    <p:sldId id="258" r:id="rId4"/>
  </p:sldIdLst>
  <p:sldSz cx="6858000" cy="9906000" type="A4"/>
  <p:notesSz cx="6807200" cy="9939338"/>
  <p:defaultTextStyle>
    <a:defPPr>
      <a:defRPr lang="ja-JP"/>
    </a:defPPr>
    <a:lvl1pPr marL="0" algn="l" defTabSz="914210" rtl="0" eaLnBrk="1" latinLnBrk="0" hangingPunct="1">
      <a:defRPr kumimoji="1" sz="1799" kern="1200">
        <a:solidFill>
          <a:schemeClr val="tx1"/>
        </a:solidFill>
        <a:latin typeface="+mn-lt"/>
        <a:ea typeface="+mn-ea"/>
        <a:cs typeface="+mn-cs"/>
      </a:defRPr>
    </a:lvl1pPr>
    <a:lvl2pPr marL="457105" algn="l" defTabSz="914210" rtl="0" eaLnBrk="1" latinLnBrk="0" hangingPunct="1">
      <a:defRPr kumimoji="1" sz="1799" kern="1200">
        <a:solidFill>
          <a:schemeClr val="tx1"/>
        </a:solidFill>
        <a:latin typeface="+mn-lt"/>
        <a:ea typeface="+mn-ea"/>
        <a:cs typeface="+mn-cs"/>
      </a:defRPr>
    </a:lvl2pPr>
    <a:lvl3pPr marL="914210" algn="l" defTabSz="914210" rtl="0" eaLnBrk="1" latinLnBrk="0" hangingPunct="1">
      <a:defRPr kumimoji="1" sz="1799" kern="1200">
        <a:solidFill>
          <a:schemeClr val="tx1"/>
        </a:solidFill>
        <a:latin typeface="+mn-lt"/>
        <a:ea typeface="+mn-ea"/>
        <a:cs typeface="+mn-cs"/>
      </a:defRPr>
    </a:lvl3pPr>
    <a:lvl4pPr marL="1371316" algn="l" defTabSz="914210" rtl="0" eaLnBrk="1" latinLnBrk="0" hangingPunct="1">
      <a:defRPr kumimoji="1" sz="1799" kern="1200">
        <a:solidFill>
          <a:schemeClr val="tx1"/>
        </a:solidFill>
        <a:latin typeface="+mn-lt"/>
        <a:ea typeface="+mn-ea"/>
        <a:cs typeface="+mn-cs"/>
      </a:defRPr>
    </a:lvl4pPr>
    <a:lvl5pPr marL="1828421" algn="l" defTabSz="914210" rtl="0" eaLnBrk="1" latinLnBrk="0" hangingPunct="1">
      <a:defRPr kumimoji="1" sz="1799" kern="1200">
        <a:solidFill>
          <a:schemeClr val="tx1"/>
        </a:solidFill>
        <a:latin typeface="+mn-lt"/>
        <a:ea typeface="+mn-ea"/>
        <a:cs typeface="+mn-cs"/>
      </a:defRPr>
    </a:lvl5pPr>
    <a:lvl6pPr marL="2285526" algn="l" defTabSz="914210" rtl="0" eaLnBrk="1" latinLnBrk="0" hangingPunct="1">
      <a:defRPr kumimoji="1" sz="1799" kern="1200">
        <a:solidFill>
          <a:schemeClr val="tx1"/>
        </a:solidFill>
        <a:latin typeface="+mn-lt"/>
        <a:ea typeface="+mn-ea"/>
        <a:cs typeface="+mn-cs"/>
      </a:defRPr>
    </a:lvl6pPr>
    <a:lvl7pPr marL="2742631" algn="l" defTabSz="914210" rtl="0" eaLnBrk="1" latinLnBrk="0" hangingPunct="1">
      <a:defRPr kumimoji="1" sz="1799" kern="1200">
        <a:solidFill>
          <a:schemeClr val="tx1"/>
        </a:solidFill>
        <a:latin typeface="+mn-lt"/>
        <a:ea typeface="+mn-ea"/>
        <a:cs typeface="+mn-cs"/>
      </a:defRPr>
    </a:lvl7pPr>
    <a:lvl8pPr marL="3199737" algn="l" defTabSz="914210" rtl="0" eaLnBrk="1" latinLnBrk="0" hangingPunct="1">
      <a:defRPr kumimoji="1" sz="1799" kern="1200">
        <a:solidFill>
          <a:schemeClr val="tx1"/>
        </a:solidFill>
        <a:latin typeface="+mn-lt"/>
        <a:ea typeface="+mn-ea"/>
        <a:cs typeface="+mn-cs"/>
      </a:defRPr>
    </a:lvl8pPr>
    <a:lvl9pPr marL="3656842" algn="l" defTabSz="914210" rtl="0" eaLnBrk="1" latinLnBrk="0" hangingPunct="1">
      <a:defRPr kumimoji="1" sz="179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snapToGrid="0">
      <p:cViewPr>
        <p:scale>
          <a:sx n="76" d="100"/>
          <a:sy n="76" d="100"/>
        </p:scale>
        <p:origin x="-1648" y="-30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29111FCB-C7B9-4024-821C-801C07661953}" type="datetimeFigureOut">
              <a:rPr kumimoji="1" lang="ja-JP" altLang="en-US" smtClean="0"/>
              <a:t>2019/9/11</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5F466C30-0C16-456C-833C-2ADF11F3A385}" type="slidenum">
              <a:rPr kumimoji="1" lang="ja-JP" altLang="en-US" smtClean="0"/>
              <a:t>‹#›</a:t>
            </a:fld>
            <a:endParaRPr kumimoji="1" lang="ja-JP" altLang="en-US"/>
          </a:p>
        </p:txBody>
      </p:sp>
    </p:spTree>
    <p:extLst>
      <p:ext uri="{BB962C8B-B14F-4D97-AF65-F5344CB8AC3E}">
        <p14:creationId xmlns:p14="http://schemas.microsoft.com/office/powerpoint/2010/main" val="21067779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ー 1"/>
          <p:cNvSpPr>
            <a:spLocks noGrp="1" noRot="1" noChangeAspect="1" noTextEdit="1"/>
          </p:cNvSpPr>
          <p:nvPr>
            <p:ph type="sldImg"/>
          </p:nvPr>
        </p:nvSpPr>
        <p:spPr bwMode="auto">
          <a:noFill/>
          <a:ln>
            <a:solidFill>
              <a:srgbClr val="000000"/>
            </a:solidFill>
            <a:miter lim="800000"/>
            <a:headEnd/>
            <a:tailEnd/>
          </a:ln>
        </p:spPr>
      </p:sp>
      <p:sp>
        <p:nvSpPr>
          <p:cNvPr id="6147"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endParaRPr lang="ja-JP" altLang="en-US" smtClean="0"/>
          </a:p>
        </p:txBody>
      </p:sp>
      <p:sp>
        <p:nvSpPr>
          <p:cNvPr id="4" name="スライド番号プレースホルダー 3"/>
          <p:cNvSpPr>
            <a:spLocks noGrp="1"/>
          </p:cNvSpPr>
          <p:nvPr>
            <p:ph type="sldNum" sz="quarter" idx="5"/>
          </p:nvPr>
        </p:nvSpPr>
        <p:spPr/>
        <p:txBody>
          <a:bodyPr/>
          <a:lstStyle/>
          <a:p>
            <a:pPr>
              <a:defRPr/>
            </a:pPr>
            <a:fld id="{10587052-929A-4B8C-9705-FFED12339DF1}" type="slidenum">
              <a:rPr lang="ja-JP" altLang="en-US" smtClean="0">
                <a:solidFill>
                  <a:prstClr val="black"/>
                </a:solidFill>
              </a:rPr>
              <a:pPr>
                <a:defRPr/>
              </a:pPr>
              <a:t>2</a:t>
            </a:fld>
            <a:endParaRPr lang="ja-JP" altLang="en-US">
              <a:solidFill>
                <a:prstClr val="black"/>
              </a:solidFill>
            </a:endParaRPr>
          </a:p>
        </p:txBody>
      </p:sp>
    </p:spTree>
    <p:extLst>
      <p:ext uri="{BB962C8B-B14F-4D97-AF65-F5344CB8AC3E}">
        <p14:creationId xmlns:p14="http://schemas.microsoft.com/office/powerpoint/2010/main" val="3328879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6349" y="-12231"/>
            <a:ext cx="6878487" cy="9930462"/>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473216"/>
            <a:ext cx="4370039" cy="2377991"/>
          </a:xfrm>
        </p:spPr>
        <p:txBody>
          <a:bodyPr anchor="b">
            <a:noAutofit/>
          </a:bodyPr>
          <a:lstStyle>
            <a:lvl1pPr algn="r">
              <a:defRPr sz="4050">
                <a:solidFill>
                  <a:schemeClr val="accent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47947" y="5851206"/>
            <a:ext cx="4370039" cy="1584410"/>
          </a:xfrm>
        </p:spPr>
        <p:txBody>
          <a:bodyPr anchor="t"/>
          <a:lstStyle>
            <a:lvl1pPr marL="0" indent="0" algn="r">
              <a:buNone/>
              <a:defRPr>
                <a:solidFill>
                  <a:schemeClr val="tx1">
                    <a:lumMod val="50000"/>
                    <a:lumOff val="50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292694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798569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57199" y="3901255"/>
            <a:ext cx="4760786" cy="2638394"/>
          </a:xfrm>
        </p:spPr>
        <p:txBody>
          <a:bodyPr anchor="b"/>
          <a:lstStyle>
            <a:lvl1pPr algn="l">
              <a:defRPr sz="3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199" y="6539647"/>
            <a:ext cx="4760786" cy="1242800"/>
          </a:xfrm>
        </p:spPr>
        <p:txBody>
          <a:bodyPr anchor="t"/>
          <a:lstStyle>
            <a:lvl1pPr marL="0" indent="0" algn="l">
              <a:buNone/>
              <a:defRPr sz="1500">
                <a:solidFill>
                  <a:schemeClr val="tx1">
                    <a:lumMod val="50000"/>
                    <a:lumOff val="50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3153438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4"/>
            <a:ext cx="4760786" cy="1907822"/>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57201" y="3120851"/>
            <a:ext cx="2316082" cy="560556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2901903" y="3120853"/>
            <a:ext cx="2316083" cy="560556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325523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4"/>
            <a:ext cx="4760785" cy="1907822"/>
          </a:xfrm>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199" y="3121420"/>
            <a:ext cx="2318004" cy="832378"/>
          </a:xfrm>
        </p:spPr>
        <p:txBody>
          <a:bodyPr anchor="b">
            <a:noAutofit/>
          </a:bodyPr>
          <a:lstStyle>
            <a:lvl1pPr marL="0" indent="0">
              <a:buNone/>
              <a:defRPr sz="1800" b="0"/>
            </a:lvl1pPr>
            <a:lvl2pPr marL="342892" indent="0">
              <a:buNone/>
              <a:defRPr sz="1500" b="1"/>
            </a:lvl2pPr>
            <a:lvl3pPr marL="685783" indent="0">
              <a:buNone/>
              <a:defRPr sz="1350"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199" y="3953801"/>
            <a:ext cx="2318004" cy="4772613"/>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2899980" y="3121420"/>
            <a:ext cx="2318004" cy="832378"/>
          </a:xfrm>
        </p:spPr>
        <p:txBody>
          <a:bodyPr anchor="b">
            <a:noAutofit/>
          </a:bodyPr>
          <a:lstStyle>
            <a:lvl1pPr marL="0" indent="0">
              <a:buNone/>
              <a:defRPr sz="1800" b="0"/>
            </a:lvl1pPr>
            <a:lvl2pPr marL="342892" indent="0">
              <a:buNone/>
              <a:defRPr sz="1500" b="1"/>
            </a:lvl2pPr>
            <a:lvl3pPr marL="685783" indent="0">
              <a:buNone/>
              <a:defRPr sz="1350"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2899980" y="3953801"/>
            <a:ext cx="2318004" cy="4772613"/>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577355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4"/>
            <a:ext cx="4760786" cy="1907822"/>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195666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1690339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2164650"/>
            <a:ext cx="2092637" cy="1846673"/>
          </a:xfrm>
        </p:spPr>
        <p:txBody>
          <a:bodyPr anchor="b">
            <a:normAutofit/>
          </a:bodyPr>
          <a:lstStyle>
            <a:lvl1pPr>
              <a:defRPr sz="15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678457" y="743781"/>
            <a:ext cx="2539528" cy="7982632"/>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4011323"/>
            <a:ext cx="2092637" cy="3733093"/>
          </a:xfrm>
        </p:spPr>
        <p:txBody>
          <a:bodyPr>
            <a:normAutofit/>
          </a:bodyPr>
          <a:lstStyle>
            <a:lvl1pPr marL="0" indent="0">
              <a:buNone/>
              <a:defRPr sz="1050"/>
            </a:lvl1pPr>
            <a:lvl2pPr marL="257169" indent="0">
              <a:buNone/>
              <a:defRPr sz="788"/>
            </a:lvl2pPr>
            <a:lvl3pPr marL="514337" indent="0">
              <a:buNone/>
              <a:defRPr sz="675"/>
            </a:lvl3pPr>
            <a:lvl4pPr marL="771506" indent="0">
              <a:buNone/>
              <a:defRPr sz="563"/>
            </a:lvl4pPr>
            <a:lvl5pPr marL="1028674"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1752130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6934200"/>
            <a:ext cx="4760786" cy="818622"/>
          </a:xfrm>
        </p:spPr>
        <p:txBody>
          <a:bodyPr anchor="b">
            <a:normAutofit/>
          </a:bodyPr>
          <a:lstStyle>
            <a:lvl1pPr algn="l">
              <a:defRPr sz="18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57200" y="880533"/>
            <a:ext cx="4760786" cy="5554926"/>
          </a:xfrm>
        </p:spPr>
        <p:txBody>
          <a:bodyPr anchor="t">
            <a:normAutofit/>
          </a:bodyPr>
          <a:lstStyle>
            <a:lvl1pPr marL="0" indent="0" algn="ctr">
              <a:buNone/>
              <a:defRPr sz="1200"/>
            </a:lvl1pPr>
            <a:lvl2pPr marL="342892" indent="0">
              <a:buNone/>
              <a:defRPr sz="1200"/>
            </a:lvl2pPr>
            <a:lvl3pPr marL="685783" indent="0">
              <a:buNone/>
              <a:defRPr sz="1200"/>
            </a:lvl3pPr>
            <a:lvl4pPr marL="1028674" indent="0">
              <a:buNone/>
              <a:defRPr sz="1200"/>
            </a:lvl4pPr>
            <a:lvl5pPr marL="1371566" indent="0">
              <a:buNone/>
              <a:defRPr sz="1200"/>
            </a:lvl5pPr>
            <a:lvl6pPr marL="1714457" indent="0">
              <a:buNone/>
              <a:defRPr sz="1200"/>
            </a:lvl6pPr>
            <a:lvl7pPr marL="2057349" indent="0">
              <a:buNone/>
              <a:defRPr sz="1200"/>
            </a:lvl7pPr>
            <a:lvl8pPr marL="2400240" indent="0">
              <a:buNone/>
              <a:defRPr sz="1200"/>
            </a:lvl8pPr>
            <a:lvl9pPr marL="2743131" indent="0">
              <a:buNone/>
              <a:defRPr sz="1200"/>
            </a:lvl9pPr>
          </a:lstStyle>
          <a:p>
            <a:r>
              <a:rPr lang="ja-JP" altLang="en-US" smtClean="0"/>
              <a:t>図を追加</a:t>
            </a:r>
            <a:endParaRPr lang="en-US" dirty="0"/>
          </a:p>
        </p:txBody>
      </p:sp>
      <p:sp>
        <p:nvSpPr>
          <p:cNvPr id="4" name="Text Placeholder 3"/>
          <p:cNvSpPr>
            <a:spLocks noGrp="1"/>
          </p:cNvSpPr>
          <p:nvPr>
            <p:ph type="body" sz="half" idx="2"/>
          </p:nvPr>
        </p:nvSpPr>
        <p:spPr>
          <a:xfrm>
            <a:off x="457200" y="7752822"/>
            <a:ext cx="4760786" cy="973591"/>
          </a:xfrm>
        </p:spPr>
        <p:txBody>
          <a:bodyPr>
            <a:normAutofit/>
          </a:bodyPr>
          <a:lstStyle>
            <a:lvl1pPr marL="0" indent="0">
              <a:buNone/>
              <a:defRPr sz="900"/>
            </a:lvl1pPr>
            <a:lvl2pPr marL="342892" indent="0">
              <a:buNone/>
              <a:defRPr sz="900"/>
            </a:lvl2pPr>
            <a:lvl3pPr marL="685783" indent="0">
              <a:buNone/>
              <a:defRPr sz="750"/>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974651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4"/>
            <a:ext cx="4760786" cy="4916311"/>
          </a:xfrm>
        </p:spPr>
        <p:txBody>
          <a:bodyPr anchor="ctr">
            <a:normAutofit/>
          </a:bodyPr>
          <a:lstStyle>
            <a:lvl1pPr algn="l">
              <a:defRPr sz="33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6457245"/>
            <a:ext cx="4760786" cy="2269167"/>
          </a:xfrm>
        </p:spPr>
        <p:txBody>
          <a:bodyPr anchor="ctr">
            <a:normAutofit/>
          </a:bodyPr>
          <a:lstStyle>
            <a:lvl1pPr marL="0" indent="0" algn="l">
              <a:buNone/>
              <a:defRPr sz="1350">
                <a:solidFill>
                  <a:schemeClr val="tx1">
                    <a:lumMod val="75000"/>
                    <a:lumOff val="2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1832260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4"/>
            <a:ext cx="4554137" cy="4365977"/>
          </a:xfrm>
        </p:spPr>
        <p:txBody>
          <a:bodyPr anchor="ctr">
            <a:normAutofit/>
          </a:bodyPr>
          <a:lstStyle>
            <a:lvl1pPr algn="l">
              <a:defRPr sz="33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825806" y="5246511"/>
            <a:ext cx="4064853" cy="550333"/>
          </a:xfrm>
        </p:spPr>
        <p:txBody>
          <a:bodyPr anchor="ctr">
            <a:noAutofit/>
          </a:bodyPr>
          <a:lstStyle>
            <a:lvl1pPr marL="0" indent="0">
              <a:buFontTx/>
              <a:buNone/>
              <a:defRPr sz="1200">
                <a:solidFill>
                  <a:schemeClr val="tx1">
                    <a:lumMod val="50000"/>
                    <a:lumOff val="50000"/>
                  </a:schemeClr>
                </a:solidFill>
              </a:defRPr>
            </a:lvl1pPr>
            <a:lvl2pPr marL="342892" indent="0">
              <a:buFontTx/>
              <a:buNone/>
              <a:defRPr/>
            </a:lvl2pPr>
            <a:lvl3pPr marL="685783" indent="0">
              <a:buFontTx/>
              <a:buNone/>
              <a:defRPr/>
            </a:lvl3pPr>
            <a:lvl4pPr marL="1028674" indent="0">
              <a:buFontTx/>
              <a:buNone/>
              <a:defRPr/>
            </a:lvl4pPr>
            <a:lvl5pPr marL="1371566"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457199" y="6457245"/>
            <a:ext cx="4760786" cy="2269167"/>
          </a:xfrm>
        </p:spPr>
        <p:txBody>
          <a:bodyPr anchor="ctr">
            <a:normAutofit/>
          </a:bodyPr>
          <a:lstStyle>
            <a:lvl1pPr marL="0" indent="0" algn="l">
              <a:buNone/>
              <a:defRPr sz="1350">
                <a:solidFill>
                  <a:schemeClr val="tx1">
                    <a:lumMod val="75000"/>
                    <a:lumOff val="2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
        <p:nvSpPr>
          <p:cNvPr id="24" name="TextBox 23"/>
          <p:cNvSpPr txBox="1"/>
          <p:nvPr/>
        </p:nvSpPr>
        <p:spPr>
          <a:xfrm>
            <a:off x="362034" y="1141657"/>
            <a:ext cx="342989" cy="844677"/>
          </a:xfrm>
          <a:prstGeom prst="rect">
            <a:avLst/>
          </a:prstGeom>
        </p:spPr>
        <p:txBody>
          <a:bodyPr vert="horz" lIns="68580" tIns="34290" rIns="68580" bIns="34290" rtlCol="0" anchor="ctr">
            <a:noAutofit/>
          </a:bodyPr>
          <a:lstStyle/>
          <a:p>
            <a:pPr defTabSz="514350"/>
            <a:r>
              <a:rPr lang="en-US" sz="6000" dirty="0">
                <a:ln w="3175" cmpd="sng">
                  <a:noFill/>
                </a:ln>
                <a:solidFill>
                  <a:srgbClr val="5FCBEF">
                    <a:lumMod val="60000"/>
                    <a:lumOff val="40000"/>
                  </a:srgbClr>
                </a:solidFill>
                <a:latin typeface="Arial"/>
              </a:rPr>
              <a:t>“</a:t>
            </a:r>
          </a:p>
        </p:txBody>
      </p:sp>
      <p:sp>
        <p:nvSpPr>
          <p:cNvPr id="25" name="TextBox 24"/>
          <p:cNvSpPr txBox="1"/>
          <p:nvPr/>
        </p:nvSpPr>
        <p:spPr>
          <a:xfrm>
            <a:off x="5060775" y="4169470"/>
            <a:ext cx="342989" cy="844677"/>
          </a:xfrm>
          <a:prstGeom prst="rect">
            <a:avLst/>
          </a:prstGeom>
        </p:spPr>
        <p:txBody>
          <a:bodyPr vert="horz" lIns="68580" tIns="34290" rIns="68580" bIns="34290" rtlCol="0" anchor="ctr">
            <a:noAutofit/>
          </a:bodyPr>
          <a:lstStyle/>
          <a:p>
            <a:pPr defTabSz="514350"/>
            <a:r>
              <a:rPr lang="en-US" sz="6000" dirty="0">
                <a:ln w="3175" cmpd="sng">
                  <a:noFill/>
                </a:ln>
                <a:solidFill>
                  <a:srgbClr val="5FCBEF">
                    <a:lumMod val="60000"/>
                    <a:lumOff val="40000"/>
                  </a:srgbClr>
                </a:solidFill>
                <a:latin typeface="Arial"/>
              </a:rPr>
              <a:t>”</a:t>
            </a:r>
          </a:p>
        </p:txBody>
      </p:sp>
    </p:spTree>
    <p:extLst>
      <p:ext uri="{BB962C8B-B14F-4D97-AF65-F5344CB8AC3E}">
        <p14:creationId xmlns:p14="http://schemas.microsoft.com/office/powerpoint/2010/main" val="210574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457199" y="2790650"/>
            <a:ext cx="4760786" cy="3748997"/>
          </a:xfrm>
        </p:spPr>
        <p:txBody>
          <a:bodyPr anchor="b">
            <a:normAutofit/>
          </a:bodyPr>
          <a:lstStyle>
            <a:lvl1pPr algn="l">
              <a:defRPr sz="33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199" y="6539648"/>
            <a:ext cx="4760786" cy="2186765"/>
          </a:xfrm>
        </p:spPr>
        <p:txBody>
          <a:bodyPr anchor="t">
            <a:normAutofit/>
          </a:bodyPr>
          <a:lstStyle>
            <a:lvl1pPr marL="0" indent="0" algn="l">
              <a:buNone/>
              <a:defRPr sz="1350">
                <a:solidFill>
                  <a:schemeClr val="tx1">
                    <a:lumMod val="75000"/>
                    <a:lumOff val="2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3398534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4"/>
            <a:ext cx="4554137" cy="4365977"/>
          </a:xfrm>
        </p:spPr>
        <p:txBody>
          <a:bodyPr anchor="ctr">
            <a:normAutofit/>
          </a:bodyPr>
          <a:lstStyle>
            <a:lvl1pPr algn="l">
              <a:defRPr sz="33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tx1">
                    <a:lumMod val="75000"/>
                    <a:lumOff val="25000"/>
                  </a:schemeClr>
                </a:solidFill>
              </a:defRPr>
            </a:lvl1pPr>
            <a:lvl2pPr marL="342892" indent="0">
              <a:buFontTx/>
              <a:buNone/>
              <a:defRPr/>
            </a:lvl2pPr>
            <a:lvl3pPr marL="685783" indent="0">
              <a:buFontTx/>
              <a:buNone/>
              <a:defRPr/>
            </a:lvl3pPr>
            <a:lvl4pPr marL="1028674" indent="0">
              <a:buFontTx/>
              <a:buNone/>
              <a:defRPr/>
            </a:lvl4pPr>
            <a:lvl5pPr marL="1371566"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457199" y="6539648"/>
            <a:ext cx="4760786" cy="2186765"/>
          </a:xfrm>
        </p:spPr>
        <p:txBody>
          <a:bodyPr anchor="t">
            <a:normAutofit/>
          </a:bodyPr>
          <a:lstStyle>
            <a:lvl1pPr marL="0" indent="0" algn="l">
              <a:buNone/>
              <a:defRPr sz="1350">
                <a:solidFill>
                  <a:schemeClr val="tx1">
                    <a:lumMod val="50000"/>
                    <a:lumOff val="50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
        <p:nvSpPr>
          <p:cNvPr id="24" name="TextBox 23"/>
          <p:cNvSpPr txBox="1"/>
          <p:nvPr/>
        </p:nvSpPr>
        <p:spPr>
          <a:xfrm>
            <a:off x="362034" y="1141657"/>
            <a:ext cx="342989" cy="844677"/>
          </a:xfrm>
          <a:prstGeom prst="rect">
            <a:avLst/>
          </a:prstGeom>
        </p:spPr>
        <p:txBody>
          <a:bodyPr vert="horz" lIns="68580" tIns="34290" rIns="68580" bIns="34290" rtlCol="0" anchor="ctr">
            <a:noAutofit/>
          </a:bodyPr>
          <a:lstStyle/>
          <a:p>
            <a:pPr defTabSz="514350"/>
            <a:r>
              <a:rPr lang="en-US" sz="6000" dirty="0">
                <a:ln w="3175" cmpd="sng">
                  <a:noFill/>
                </a:ln>
                <a:solidFill>
                  <a:srgbClr val="5FCBEF">
                    <a:lumMod val="60000"/>
                    <a:lumOff val="40000"/>
                  </a:srgbClr>
                </a:solidFill>
                <a:latin typeface="Arial"/>
              </a:rPr>
              <a:t>“</a:t>
            </a:r>
          </a:p>
        </p:txBody>
      </p:sp>
      <p:sp>
        <p:nvSpPr>
          <p:cNvPr id="25" name="TextBox 24"/>
          <p:cNvSpPr txBox="1"/>
          <p:nvPr/>
        </p:nvSpPr>
        <p:spPr>
          <a:xfrm>
            <a:off x="5060775" y="4169470"/>
            <a:ext cx="342989" cy="844677"/>
          </a:xfrm>
          <a:prstGeom prst="rect">
            <a:avLst/>
          </a:prstGeom>
        </p:spPr>
        <p:txBody>
          <a:bodyPr vert="horz" lIns="68580" tIns="34290" rIns="68580" bIns="34290" rtlCol="0" anchor="ctr">
            <a:noAutofit/>
          </a:bodyPr>
          <a:lstStyle/>
          <a:p>
            <a:pPr defTabSz="514350"/>
            <a:r>
              <a:rPr lang="en-US" sz="6000" dirty="0">
                <a:ln w="3175" cmpd="sng">
                  <a:noFill/>
                </a:ln>
                <a:solidFill>
                  <a:srgbClr val="5FCBEF">
                    <a:lumMod val="60000"/>
                    <a:lumOff val="40000"/>
                  </a:srgbClr>
                </a:solidFill>
                <a:latin typeface="Arial"/>
              </a:rPr>
              <a:t>”</a:t>
            </a:r>
          </a:p>
        </p:txBody>
      </p:sp>
    </p:spTree>
    <p:extLst>
      <p:ext uri="{BB962C8B-B14F-4D97-AF65-F5344CB8AC3E}">
        <p14:creationId xmlns:p14="http://schemas.microsoft.com/office/powerpoint/2010/main" val="3385693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461886" y="880534"/>
            <a:ext cx="4756099" cy="4365977"/>
          </a:xfrm>
        </p:spPr>
        <p:txBody>
          <a:bodyPr anchor="ctr">
            <a:normAutofit/>
          </a:bodyPr>
          <a:lstStyle>
            <a:lvl1pPr algn="l">
              <a:defRPr sz="33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accent1"/>
                </a:solidFill>
              </a:defRPr>
            </a:lvl1pPr>
            <a:lvl2pPr marL="342892" indent="0">
              <a:buFontTx/>
              <a:buNone/>
              <a:defRPr/>
            </a:lvl2pPr>
            <a:lvl3pPr marL="685783" indent="0">
              <a:buFontTx/>
              <a:buNone/>
              <a:defRPr/>
            </a:lvl3pPr>
            <a:lvl4pPr marL="1028674" indent="0">
              <a:buFontTx/>
              <a:buNone/>
              <a:defRPr/>
            </a:lvl4pPr>
            <a:lvl5pPr marL="1371566"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457199" y="6539648"/>
            <a:ext cx="4760786" cy="2186765"/>
          </a:xfrm>
        </p:spPr>
        <p:txBody>
          <a:bodyPr anchor="t">
            <a:normAutofit/>
          </a:bodyPr>
          <a:lstStyle>
            <a:lvl1pPr marL="0" indent="0" algn="l">
              <a:buNone/>
              <a:defRPr sz="1350">
                <a:solidFill>
                  <a:schemeClr val="tx1">
                    <a:lumMod val="50000"/>
                    <a:lumOff val="50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4"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1"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2018842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3805517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80534"/>
            <a:ext cx="734109" cy="7585429"/>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880534"/>
            <a:ext cx="3896269" cy="758542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53D893-B433-40EF-899D-B98F56B07327}" type="datetimeFigureOut">
              <a:rPr lang="ja-JP" altLang="en-US" smtClean="0">
                <a:solidFill>
                  <a:prstClr val="black">
                    <a:tint val="75000"/>
                  </a:prstClr>
                </a:solidFill>
              </a:rPr>
              <a:pPr/>
              <a:t>2019/9/11</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2DAB0C2-296D-49FB-8AB9-833E0D3A7EFE}" type="slidenum">
              <a:rPr lang="ja-JP" altLang="en-US" smtClean="0">
                <a:solidFill>
                  <a:srgbClr val="5FCBEF"/>
                </a:solidFill>
              </a:rPr>
              <a:pPr/>
              <a:t>‹#›</a:t>
            </a:fld>
            <a:endParaRPr lang="ja-JP" altLang="en-US">
              <a:solidFill>
                <a:srgbClr val="5FCBEF"/>
              </a:solidFill>
            </a:endParaRPr>
          </a:p>
        </p:txBody>
      </p:sp>
    </p:spTree>
    <p:extLst>
      <p:ext uri="{BB962C8B-B14F-4D97-AF65-F5344CB8AC3E}">
        <p14:creationId xmlns:p14="http://schemas.microsoft.com/office/powerpoint/2010/main" val="2487497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2A2CFB60-E0E4-4498-BA52-CC1F291D96BF}"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7C1A6FCB-B0C2-4B2C-81E1-6CBDA329EB9B}"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3404925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63DE001C-09CF-4E9F-AB2B-072310DD0F5B}"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BC471881-2DFE-429A-8526-6979924F1220}"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96868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EC4EADB4-1A5B-4EC6-A05F-2860DD193261}"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13656B9E-A283-46D6-A91D-F0415E362049}"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3755352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CB591F9E-38FB-40B5-ACA8-EA7F2010FED6}"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BCBC337E-1660-47C8-9950-1572C984264E}"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79282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153E1909-C45B-4EA1-8913-5E1C85328480}"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9" name="スライド番号プレースホルダー 5"/>
          <p:cNvSpPr>
            <a:spLocks noGrp="1"/>
          </p:cNvSpPr>
          <p:nvPr>
            <p:ph type="sldNum" sz="quarter" idx="12"/>
          </p:nvPr>
        </p:nvSpPr>
        <p:spPr/>
        <p:txBody>
          <a:bodyPr/>
          <a:lstStyle>
            <a:lvl1pPr>
              <a:defRPr/>
            </a:lvl1pPr>
          </a:lstStyle>
          <a:p>
            <a:pPr>
              <a:defRPr/>
            </a:pPr>
            <a:fld id="{3951E56B-78BB-43E6-AC85-FEC72C96F331}"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1305007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678B484D-76D5-4D03-88A5-A2BB96501423}"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5" name="スライド番号プレースホルダー 5"/>
          <p:cNvSpPr>
            <a:spLocks noGrp="1"/>
          </p:cNvSpPr>
          <p:nvPr>
            <p:ph type="sldNum" sz="quarter" idx="12"/>
          </p:nvPr>
        </p:nvSpPr>
        <p:spPr/>
        <p:txBody>
          <a:bodyPr/>
          <a:lstStyle>
            <a:lvl1pPr>
              <a:defRPr/>
            </a:lvl1pPr>
          </a:lstStyle>
          <a:p>
            <a:pPr>
              <a:defRPr/>
            </a:pPr>
            <a:fld id="{85FE9587-44C8-4B31-BEEC-84789FB769C5}"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890718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DB14569C-4F6C-4DA3-93C2-B8A82EBABA10}"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4" name="スライド番号プレースホルダー 5"/>
          <p:cNvSpPr>
            <a:spLocks noGrp="1"/>
          </p:cNvSpPr>
          <p:nvPr>
            <p:ph type="sldNum" sz="quarter" idx="12"/>
          </p:nvPr>
        </p:nvSpPr>
        <p:spPr/>
        <p:txBody>
          <a:bodyPr/>
          <a:lstStyle>
            <a:lvl1pPr>
              <a:defRPr/>
            </a:lvl1pPr>
          </a:lstStyle>
          <a:p>
            <a:pPr>
              <a:defRPr/>
            </a:pPr>
            <a:fld id="{27FD8F35-623E-441F-9BCC-2388A6C81AFB}"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050169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E5B74B63-8F18-441E-8289-27015C78E7FA}"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B0F1B757-A3D9-415F-AACB-B0A750C785AE}"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1748358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F1851100-66C4-490C-B64C-464E2990CF46}"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7" name="スライド番号プレースホルダー 5"/>
          <p:cNvSpPr>
            <a:spLocks noGrp="1"/>
          </p:cNvSpPr>
          <p:nvPr>
            <p:ph type="sldNum" sz="quarter" idx="12"/>
          </p:nvPr>
        </p:nvSpPr>
        <p:spPr/>
        <p:txBody>
          <a:bodyPr/>
          <a:lstStyle>
            <a:lvl1pPr>
              <a:defRPr/>
            </a:lvl1pPr>
          </a:lstStyle>
          <a:p>
            <a:pPr>
              <a:defRPr/>
            </a:pPr>
            <a:fld id="{1C49FB25-7772-4B24-AF0A-F20894FBF864}"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3538890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7FCEABFB-75E4-434C-BE6E-937CB2A10EDC}"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30907211-6608-41C7-89D1-1C48ADCE9448}"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462807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7"/>
            <a:ext cx="1157288" cy="1126807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257176" y="529697"/>
            <a:ext cx="3357563" cy="1126807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37CA71EE-3A86-4008-B595-D6866C88624C}" type="datetimeFigureOut">
              <a:rPr lang="ja-JP" altLang="en-US">
                <a:solidFill>
                  <a:prstClr val="black">
                    <a:tint val="75000"/>
                  </a:prstClr>
                </a:solidFill>
              </a:rPr>
              <a:pPr>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lvl1pPr>
              <a:defRPr/>
            </a:lvl1pPr>
          </a:lstStyle>
          <a:p>
            <a:pPr>
              <a:defRPr/>
            </a:pPr>
            <a:fld id="{0D69FE02-E2AA-4CDF-AA72-A07DD7D7D8C8}" type="slidenum">
              <a:rPr lang="ja-JP" altLang="en-US">
                <a:solidFill>
                  <a:prstClr val="black">
                    <a:tint val="75000"/>
                  </a:prstClr>
                </a:solidFill>
              </a:rPr>
              <a:pPr>
                <a:defRPr/>
              </a:pPr>
              <a:t>‹#›</a:t>
            </a:fld>
            <a:endParaRPr lang="ja-JP" altLang="en-US">
              <a:solidFill>
                <a:prstClr val="black">
                  <a:tint val="75000"/>
                </a:prstClr>
              </a:solidFill>
            </a:endParaRPr>
          </a:p>
        </p:txBody>
      </p:sp>
    </p:spTree>
    <p:extLst>
      <p:ext uri="{BB962C8B-B14F-4D97-AF65-F5344CB8AC3E}">
        <p14:creationId xmlns:p14="http://schemas.microsoft.com/office/powerpoint/2010/main" val="2412888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2231"/>
            <a:ext cx="6878488" cy="9930462"/>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57200" y="880534"/>
            <a:ext cx="4760785" cy="1907822"/>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3120853"/>
            <a:ext cx="4760786" cy="5605561"/>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053944" y="8726414"/>
            <a:ext cx="513099" cy="527402"/>
          </a:xfrm>
          <a:prstGeom prst="rect">
            <a:avLst/>
          </a:prstGeom>
        </p:spPr>
        <p:txBody>
          <a:bodyPr vert="horz" lIns="91440" tIns="45720" rIns="91440" bIns="45720" rtlCol="0" anchor="ctr"/>
          <a:lstStyle>
            <a:lvl1pPr algn="r">
              <a:defRPr sz="675">
                <a:solidFill>
                  <a:schemeClr val="tx1">
                    <a:tint val="75000"/>
                  </a:schemeClr>
                </a:solidFill>
              </a:defRPr>
            </a:lvl1pPr>
          </a:lstStyle>
          <a:p>
            <a:pPr defTabSz="514350"/>
            <a:fld id="{0FA9BA64-DC14-43A9-BAD3-627BC73CF1D6}" type="datetimeFigureOut">
              <a:rPr lang="ja-JP" altLang="en-US" smtClean="0">
                <a:solidFill>
                  <a:prstClr val="black">
                    <a:tint val="75000"/>
                  </a:prstClr>
                </a:solidFill>
              </a:rPr>
              <a:pPr defTabSz="514350"/>
              <a:t>2019/9/11</a:t>
            </a:fld>
            <a:endParaRPr lang="ja-JP" altLang="en-US">
              <a:solidFill>
                <a:prstClr val="black">
                  <a:tint val="75000"/>
                </a:prstClr>
              </a:solidFill>
            </a:endParaRPr>
          </a:p>
        </p:txBody>
      </p:sp>
      <p:sp>
        <p:nvSpPr>
          <p:cNvPr id="5" name="Footer Placeholder 4"/>
          <p:cNvSpPr>
            <a:spLocks noGrp="1"/>
          </p:cNvSpPr>
          <p:nvPr>
            <p:ph type="ftr" sz="quarter" idx="3"/>
          </p:nvPr>
        </p:nvSpPr>
        <p:spPr>
          <a:xfrm>
            <a:off x="457199" y="8726414"/>
            <a:ext cx="3467230" cy="527402"/>
          </a:xfrm>
          <a:prstGeom prst="rect">
            <a:avLst/>
          </a:prstGeom>
        </p:spPr>
        <p:txBody>
          <a:bodyPr vert="horz" lIns="91440" tIns="45720" rIns="91440" bIns="45720" rtlCol="0" anchor="ctr"/>
          <a:lstStyle>
            <a:lvl1pPr algn="l">
              <a:defRPr sz="675">
                <a:solidFill>
                  <a:schemeClr val="tx1">
                    <a:tint val="75000"/>
                  </a:schemeClr>
                </a:solidFill>
              </a:defRPr>
            </a:lvl1pPr>
          </a:lstStyle>
          <a:p>
            <a:pPr defTabSz="514350"/>
            <a:endParaRPr lang="ja-JP" altLang="en-US">
              <a:solidFill>
                <a:prstClr val="black">
                  <a:tint val="75000"/>
                </a:prstClr>
              </a:solidFill>
            </a:endParaRPr>
          </a:p>
        </p:txBody>
      </p:sp>
      <p:sp>
        <p:nvSpPr>
          <p:cNvPr id="6" name="Slide Number Placeholder 5"/>
          <p:cNvSpPr>
            <a:spLocks noGrp="1"/>
          </p:cNvSpPr>
          <p:nvPr>
            <p:ph type="sldNum" sz="quarter" idx="4"/>
          </p:nvPr>
        </p:nvSpPr>
        <p:spPr>
          <a:xfrm>
            <a:off x="4833508" y="8726414"/>
            <a:ext cx="384478" cy="527402"/>
          </a:xfrm>
          <a:prstGeom prst="rect">
            <a:avLst/>
          </a:prstGeom>
        </p:spPr>
        <p:txBody>
          <a:bodyPr vert="horz" lIns="91440" tIns="45720" rIns="91440" bIns="45720" rtlCol="0" anchor="ctr"/>
          <a:lstStyle>
            <a:lvl1pPr algn="r">
              <a:defRPr sz="675">
                <a:solidFill>
                  <a:schemeClr val="accent1"/>
                </a:solidFill>
              </a:defRPr>
            </a:lvl1pPr>
          </a:lstStyle>
          <a:p>
            <a:pPr defTabSz="514350"/>
            <a:fld id="{B0A80025-BD68-4E4F-8433-D8AF09CEE7E7}" type="slidenum">
              <a:rPr lang="ja-JP" altLang="en-US" smtClean="0">
                <a:solidFill>
                  <a:srgbClr val="F496CB">
                    <a:lumMod val="75000"/>
                  </a:srgbClr>
                </a:solidFill>
              </a:rPr>
              <a:pPr defTabSz="514350"/>
              <a:t>‹#›</a:t>
            </a:fld>
            <a:endParaRPr lang="ja-JP" altLang="en-US">
              <a:solidFill>
                <a:srgbClr val="F496CB">
                  <a:lumMod val="75000"/>
                </a:srgbClr>
              </a:solidFill>
            </a:endParaRPr>
          </a:p>
        </p:txBody>
      </p:sp>
    </p:spTree>
    <p:extLst>
      <p:ext uri="{BB962C8B-B14F-4D97-AF65-F5344CB8AC3E}">
        <p14:creationId xmlns:p14="http://schemas.microsoft.com/office/powerpoint/2010/main" val="45294370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txStyles>
    <p:titleStyle>
      <a:lvl1pPr algn="l" defTabSz="342892" rtl="0" eaLnBrk="1" latinLnBrk="0" hangingPunct="1">
        <a:spcBef>
          <a:spcPct val="0"/>
        </a:spcBef>
        <a:buNone/>
        <a:defRPr kumimoji="1" sz="27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57169" indent="-257169" algn="l" defTabSz="342892" rtl="0" eaLnBrk="1" latinLnBrk="0" hangingPunct="1">
        <a:spcBef>
          <a:spcPts val="750"/>
        </a:spcBef>
        <a:spcAft>
          <a:spcPts val="0"/>
        </a:spcAft>
        <a:buClr>
          <a:schemeClr val="accent1"/>
        </a:buClr>
        <a:buSzPct val="80000"/>
        <a:buFont typeface="Wingdings 3" charset="2"/>
        <a:buChar char=""/>
        <a:defRPr kumimoji="1" sz="1350" kern="1200">
          <a:solidFill>
            <a:schemeClr val="tx1">
              <a:lumMod val="75000"/>
              <a:lumOff val="25000"/>
            </a:schemeClr>
          </a:solidFill>
          <a:latin typeface="+mn-lt"/>
          <a:ea typeface="+mn-ea"/>
          <a:cs typeface="+mn-cs"/>
        </a:defRPr>
      </a:lvl1pPr>
      <a:lvl2pPr marL="557198" indent="-214307" algn="l" defTabSz="342892" rtl="0" eaLnBrk="1" latinLnBrk="0" hangingPunct="1">
        <a:spcBef>
          <a:spcPts val="75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2pPr>
      <a:lvl3pPr marL="857229" indent="-171446" algn="l" defTabSz="342892" rtl="0" eaLnBrk="1" latinLnBrk="0" hangingPunct="1">
        <a:spcBef>
          <a:spcPts val="750"/>
        </a:spcBef>
        <a:spcAft>
          <a:spcPts val="0"/>
        </a:spcAft>
        <a:buClr>
          <a:schemeClr val="accent1"/>
        </a:buClr>
        <a:buSzPct val="80000"/>
        <a:buFont typeface="Wingdings 3" charset="2"/>
        <a:buChar char=""/>
        <a:defRPr kumimoji="1" sz="1050" kern="1200">
          <a:solidFill>
            <a:schemeClr val="tx1">
              <a:lumMod val="75000"/>
              <a:lumOff val="25000"/>
            </a:schemeClr>
          </a:solidFill>
          <a:latin typeface="+mn-lt"/>
          <a:ea typeface="+mn-ea"/>
          <a:cs typeface="+mn-cs"/>
        </a:defRPr>
      </a:lvl3pPr>
      <a:lvl4pPr marL="1200120"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4pPr>
      <a:lvl5pPr marL="1543011"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5pPr>
      <a:lvl6pPr marL="1885903"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6pPr>
      <a:lvl7pPr marL="2228794"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7pPr>
      <a:lvl8pPr marL="2571686"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8pPr>
      <a:lvl9pPr marL="2914577" indent="-171446" algn="l" defTabSz="342892" rtl="0" eaLnBrk="1" latinLnBrk="0" hangingPunct="1">
        <a:spcBef>
          <a:spcPts val="750"/>
        </a:spcBef>
        <a:spcAft>
          <a:spcPts val="0"/>
        </a:spcAft>
        <a:buClr>
          <a:schemeClr val="accent1"/>
        </a:buClr>
        <a:buSzPct val="80000"/>
        <a:buFont typeface="Wingdings 3" charset="2"/>
        <a:buChar char=""/>
        <a:defRPr kumimoji="1" sz="900" kern="1200">
          <a:solidFill>
            <a:schemeClr val="tx1">
              <a:lumMod val="75000"/>
              <a:lumOff val="25000"/>
            </a:schemeClr>
          </a:solidFill>
          <a:latin typeface="+mn-lt"/>
          <a:ea typeface="+mn-ea"/>
          <a:cs typeface="+mn-cs"/>
        </a:defRPr>
      </a:lvl9pPr>
    </p:bodyStyle>
    <p:otherStyle>
      <a:defPPr>
        <a:defRPr lang="en-US"/>
      </a:defPPr>
      <a:lvl1pPr marL="0" algn="l" defTabSz="342892" rtl="0" eaLnBrk="1" latinLnBrk="0" hangingPunct="1">
        <a:defRPr kumimoji="1" sz="1350" kern="1200">
          <a:solidFill>
            <a:schemeClr val="tx1"/>
          </a:solidFill>
          <a:latin typeface="+mn-lt"/>
          <a:ea typeface="+mn-ea"/>
          <a:cs typeface="+mn-cs"/>
        </a:defRPr>
      </a:lvl1pPr>
      <a:lvl2pPr marL="342892" algn="l" defTabSz="342892" rtl="0" eaLnBrk="1" latinLnBrk="0" hangingPunct="1">
        <a:defRPr kumimoji="1" sz="1350" kern="1200">
          <a:solidFill>
            <a:schemeClr val="tx1"/>
          </a:solidFill>
          <a:latin typeface="+mn-lt"/>
          <a:ea typeface="+mn-ea"/>
          <a:cs typeface="+mn-cs"/>
        </a:defRPr>
      </a:lvl2pPr>
      <a:lvl3pPr marL="685783" algn="l" defTabSz="342892" rtl="0" eaLnBrk="1" latinLnBrk="0" hangingPunct="1">
        <a:defRPr kumimoji="1" sz="1350" kern="1200">
          <a:solidFill>
            <a:schemeClr val="tx1"/>
          </a:solidFill>
          <a:latin typeface="+mn-lt"/>
          <a:ea typeface="+mn-ea"/>
          <a:cs typeface="+mn-cs"/>
        </a:defRPr>
      </a:lvl3pPr>
      <a:lvl4pPr marL="1028674" algn="l" defTabSz="342892" rtl="0" eaLnBrk="1" latinLnBrk="0" hangingPunct="1">
        <a:defRPr kumimoji="1" sz="1350" kern="1200">
          <a:solidFill>
            <a:schemeClr val="tx1"/>
          </a:solidFill>
          <a:latin typeface="+mn-lt"/>
          <a:ea typeface="+mn-ea"/>
          <a:cs typeface="+mn-cs"/>
        </a:defRPr>
      </a:lvl4pPr>
      <a:lvl5pPr marL="1371566" algn="l" defTabSz="342892" rtl="0" eaLnBrk="1" latinLnBrk="0" hangingPunct="1">
        <a:defRPr kumimoji="1" sz="1350" kern="1200">
          <a:solidFill>
            <a:schemeClr val="tx1"/>
          </a:solidFill>
          <a:latin typeface="+mn-lt"/>
          <a:ea typeface="+mn-ea"/>
          <a:cs typeface="+mn-cs"/>
        </a:defRPr>
      </a:lvl5pPr>
      <a:lvl6pPr marL="1714457" algn="l" defTabSz="342892" rtl="0" eaLnBrk="1" latinLnBrk="0" hangingPunct="1">
        <a:defRPr kumimoji="1" sz="1350" kern="1200">
          <a:solidFill>
            <a:schemeClr val="tx1"/>
          </a:solidFill>
          <a:latin typeface="+mn-lt"/>
          <a:ea typeface="+mn-ea"/>
          <a:cs typeface="+mn-cs"/>
        </a:defRPr>
      </a:lvl6pPr>
      <a:lvl7pPr marL="2057349" algn="l" defTabSz="342892" rtl="0" eaLnBrk="1" latinLnBrk="0" hangingPunct="1">
        <a:defRPr kumimoji="1" sz="1350" kern="1200">
          <a:solidFill>
            <a:schemeClr val="tx1"/>
          </a:solidFill>
          <a:latin typeface="+mn-lt"/>
          <a:ea typeface="+mn-ea"/>
          <a:cs typeface="+mn-cs"/>
        </a:defRPr>
      </a:lvl7pPr>
      <a:lvl8pPr marL="2400240" algn="l" defTabSz="342892" rtl="0" eaLnBrk="1" latinLnBrk="0" hangingPunct="1">
        <a:defRPr kumimoji="1" sz="1350" kern="1200">
          <a:solidFill>
            <a:schemeClr val="tx1"/>
          </a:solidFill>
          <a:latin typeface="+mn-lt"/>
          <a:ea typeface="+mn-ea"/>
          <a:cs typeface="+mn-cs"/>
        </a:defRPr>
      </a:lvl8pPr>
      <a:lvl9pPr marL="2743131" algn="l" defTabSz="342892"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342900" y="397272"/>
            <a:ext cx="6172200" cy="1651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342900" y="2311400"/>
            <a:ext cx="6172200" cy="6536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342900" y="9181969"/>
            <a:ext cx="1600200" cy="526256"/>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defTabSz="914400">
              <a:defRPr/>
            </a:pPr>
            <a:fld id="{5666AF0C-EBE2-4F45-B155-625A0239461D}" type="datetimeFigureOut">
              <a:rPr lang="ja-JP" altLang="en-US" smtClean="0">
                <a:solidFill>
                  <a:prstClr val="black">
                    <a:tint val="75000"/>
                  </a:prstClr>
                </a:solidFill>
              </a:rPr>
              <a:pPr defTabSz="914400">
                <a:defRPr/>
              </a:pPr>
              <a:t>2019/9/11</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2343150" y="9181969"/>
            <a:ext cx="2171700" cy="526256"/>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defTabSz="9144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4914900" y="9181969"/>
            <a:ext cx="1600200" cy="526256"/>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defTabSz="914400">
              <a:defRPr/>
            </a:pPr>
            <a:fld id="{FACF78CD-1B95-4470-B163-F2F673EE96B4}" type="slidenum">
              <a:rPr lang="ja-JP" altLang="en-US" smtClean="0">
                <a:solidFill>
                  <a:prstClr val="black">
                    <a:tint val="75000"/>
                  </a:prstClr>
                </a:solidFill>
              </a:rPr>
              <a:pPr defTabSz="9144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53216925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242754" y="1480322"/>
            <a:ext cx="1189016" cy="45944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91" rIns="68579" bIns="34291" numCol="1" spcCol="0" rtlCol="0" fromWordArt="0" anchor="ctr" anchorCtr="0" forceAA="0" compatLnSpc="1">
            <a:prstTxWarp prst="textNoShape">
              <a:avLst/>
            </a:prstTxWarp>
            <a:noAutofit/>
          </a:bodyPr>
          <a:lstStyle/>
          <a:p>
            <a:pPr algn="ctr" defTabSz="843873"/>
            <a:endParaRPr lang="ja-JP" altLang="en-US" sz="1846">
              <a:solidFill>
                <a:schemeClr val="tx1"/>
              </a:solidFill>
              <a:latin typeface="HG丸ｺﾞｼｯｸM-PRO" panose="020F0600000000000000" pitchFamily="50" charset="-128"/>
              <a:ea typeface="HG丸ｺﾞｼｯｸM-PRO" panose="020F0600000000000000" pitchFamily="50" charset="-128"/>
            </a:endParaRPr>
          </a:p>
        </p:txBody>
      </p:sp>
      <p:sp>
        <p:nvSpPr>
          <p:cNvPr id="4" name="正方形/長方形 3"/>
          <p:cNvSpPr/>
          <p:nvPr/>
        </p:nvSpPr>
        <p:spPr>
          <a:xfrm>
            <a:off x="1307973" y="7899466"/>
            <a:ext cx="5143499" cy="723275"/>
          </a:xfrm>
          <a:prstGeom prst="rect">
            <a:avLst/>
          </a:prstGeom>
        </p:spPr>
        <p:txBody>
          <a:bodyPr wrap="square">
            <a:spAutoFit/>
          </a:bodyPr>
          <a:lstStyle/>
          <a:p>
            <a:pPr defTabSz="843873"/>
            <a:r>
              <a:rPr lang="ja-JP" altLang="en-US" sz="14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座長：　合地 </a:t>
            </a: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明</a:t>
            </a:r>
            <a:r>
              <a:rPr lang="ja-JP" altLang="en-US" sz="1292"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05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井原</a:t>
            </a:r>
            <a:r>
              <a:rPr lang="ja-JP" altLang="en-US" sz="105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市立井原市民病院　院長</a:t>
            </a:r>
            <a:endParaRPr lang="ja-JP" altLang="ja-JP" sz="105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endParaRPr>
          </a:p>
          <a:p>
            <a:pPr marL="12700">
              <a:lnSpc>
                <a:spcPct val="100000"/>
              </a:lnSpc>
              <a:spcBef>
                <a:spcPts val="240"/>
              </a:spcBef>
            </a:pP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演者</a:t>
            </a:r>
            <a:r>
              <a:rPr lang="ja-JP" altLang="en-US" sz="14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葛谷 雅文</a:t>
            </a:r>
            <a:r>
              <a:rPr lang="ja-JP" altLang="en-US" sz="1292"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050" dirty="0" smtClean="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名古屋</a:t>
            </a:r>
            <a:r>
              <a:rPr lang="ja-JP" altLang="en-US" sz="1050" dirty="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大学大学院医学系研究科</a:t>
            </a:r>
            <a:endParaRPr lang="ja-JP" altLang="en-US" sz="1050" dirty="0">
              <a:latin typeface="HG丸ｺﾞｼｯｸM-PRO" panose="020F0600000000000000" pitchFamily="50" charset="-128"/>
              <a:ea typeface="HG丸ｺﾞｼｯｸM-PRO" panose="020F0600000000000000" pitchFamily="50" charset="-128"/>
              <a:cs typeface="Meiryo UI" panose="020B0604030504040204" pitchFamily="50" charset="-128"/>
            </a:endParaRPr>
          </a:p>
          <a:p>
            <a:pPr marL="12700">
              <a:lnSpc>
                <a:spcPct val="100000"/>
              </a:lnSpc>
              <a:spcBef>
                <a:spcPts val="140"/>
              </a:spcBef>
              <a:tabLst>
                <a:tab pos="2488565" algn="l"/>
              </a:tabLst>
            </a:pPr>
            <a:r>
              <a:rPr lang="ja-JP" altLang="en-US" sz="1050" dirty="0" smtClean="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　　　　　　　　　　　　　地域</a:t>
            </a:r>
            <a:r>
              <a:rPr lang="ja-JP" altLang="en-US" sz="1050" dirty="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在宅医療</a:t>
            </a:r>
            <a:r>
              <a:rPr lang="ja-JP" altLang="en-US" sz="1050" spc="300" dirty="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学・</a:t>
            </a:r>
            <a:r>
              <a:rPr lang="ja-JP" altLang="en-US" sz="1050" dirty="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老年科学</a:t>
            </a:r>
            <a:r>
              <a:rPr lang="ja-JP" altLang="en-US" sz="1050" dirty="0" smtClean="0">
                <a:solidFill>
                  <a:srgbClr val="231F20"/>
                </a:solidFill>
                <a:latin typeface="HG丸ｺﾞｼｯｸM-PRO" panose="020F0600000000000000" pitchFamily="50" charset="-128"/>
                <a:ea typeface="HG丸ｺﾞｼｯｸM-PRO" panose="020F0600000000000000" pitchFamily="50" charset="-128"/>
                <a:cs typeface="Meiryo UI" panose="020B0604030504040204" pitchFamily="50" charset="-128"/>
              </a:rPr>
              <a:t>教室　教授</a:t>
            </a:r>
            <a:endParaRPr lang="en-US" altLang="ja-JP" sz="923"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endParaRPr>
          </a:p>
        </p:txBody>
      </p:sp>
      <p:sp>
        <p:nvSpPr>
          <p:cNvPr id="5" name="正方形/長方形 4"/>
          <p:cNvSpPr/>
          <p:nvPr/>
        </p:nvSpPr>
        <p:spPr>
          <a:xfrm>
            <a:off x="1307973" y="6340347"/>
            <a:ext cx="5054326" cy="523220"/>
          </a:xfrm>
          <a:prstGeom prst="rect">
            <a:avLst/>
          </a:prstGeom>
        </p:spPr>
        <p:txBody>
          <a:bodyPr wrap="square">
            <a:spAutoFit/>
          </a:bodyPr>
          <a:lstStyle/>
          <a:p>
            <a:pPr defTabSz="843873"/>
            <a:r>
              <a:rPr lang="ja-JP" altLang="en-US" sz="1400" dirty="0">
                <a:solidFill>
                  <a:prstClr val="black"/>
                </a:solidFill>
                <a:latin typeface="HG丸ｺﾞｼｯｸM-PRO" panose="020F0600000000000000" pitchFamily="50" charset="-128"/>
                <a:ea typeface="HG丸ｺﾞｼｯｸM-PRO" panose="020F0600000000000000" pitchFamily="50" charset="-128"/>
              </a:rPr>
              <a:t>座長</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 </a:t>
            </a: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服部 </a:t>
            </a:r>
            <a:r>
              <a:rPr lang="ja-JP" altLang="en-US" sz="14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芳枝　</a:t>
            </a: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050"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岡山</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大学病院 </a:t>
            </a:r>
            <a:r>
              <a:rPr lang="en-US" altLang="ja-JP"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ICU</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CICU </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看護師長</a:t>
            </a:r>
            <a:endParaRPr lang="ja-JP" altLang="en-US" sz="1050" dirty="0">
              <a:solidFill>
                <a:prstClr val="black"/>
              </a:solidFill>
              <a:latin typeface="HG丸ｺﾞｼｯｸM-PRO" panose="020F0600000000000000" pitchFamily="50" charset="-128"/>
              <a:ea typeface="HG丸ｺﾞｼｯｸM-PRO" panose="020F0600000000000000" pitchFamily="50" charset="-128"/>
            </a:endParaRPr>
          </a:p>
          <a:p>
            <a:pPr defTabSz="843873"/>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演者： 縄稚 久美子</a:t>
            </a:r>
            <a:r>
              <a:rPr lang="ja-JP" altLang="en-US" sz="1292"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05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岡山大学病院 </a:t>
            </a:r>
            <a:r>
              <a:rPr lang="ja-JP" altLang="en-US" sz="1050" smtClean="0">
                <a:latin typeface="HG丸ｺﾞｼｯｸM-PRO" panose="020F0600000000000000" pitchFamily="50" charset="-128"/>
                <a:ea typeface="HG丸ｺﾞｼｯｸM-PRO" panose="020F0600000000000000" pitchFamily="50" charset="-128"/>
              </a:rPr>
              <a:t>クラウンブリッジ補綴科 助教</a:t>
            </a:r>
            <a:endParaRPr lang="en-US" altLang="ja-JP" sz="12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endParaRPr>
          </a:p>
        </p:txBody>
      </p:sp>
      <p:sp>
        <p:nvSpPr>
          <p:cNvPr id="2" name="テキスト ボックス 1"/>
          <p:cNvSpPr txBox="1"/>
          <p:nvPr/>
        </p:nvSpPr>
        <p:spPr>
          <a:xfrm>
            <a:off x="250297" y="12018"/>
            <a:ext cx="6330462" cy="1115049"/>
          </a:xfrm>
          <a:prstGeom prst="rect">
            <a:avLst/>
          </a:prstGeom>
          <a:noFill/>
        </p:spPr>
        <p:txBody>
          <a:bodyPr wrap="square" rtlCol="0">
            <a:spAutoFit/>
          </a:bodyPr>
          <a:lstStyle/>
          <a:p>
            <a:pPr defTabSz="843873"/>
            <a:r>
              <a:rPr lang="ja-JP" altLang="en-US" sz="3323" b="1" i="1" dirty="0" smtClean="0">
                <a:solidFill>
                  <a:prstClr val="black"/>
                </a:solidFill>
                <a:latin typeface="メイリオ" panose="020B0604030504040204" pitchFamily="50" charset="-128"/>
              </a:rPr>
              <a:t>第</a:t>
            </a:r>
            <a:r>
              <a:rPr lang="en-US" altLang="ja-JP" sz="3323" b="1" i="1" dirty="0" smtClean="0">
                <a:solidFill>
                  <a:prstClr val="black"/>
                </a:solidFill>
                <a:latin typeface="メイリオ" panose="020B0604030504040204" pitchFamily="50" charset="-128"/>
              </a:rPr>
              <a:t>28</a:t>
            </a:r>
            <a:r>
              <a:rPr lang="ja-JP" altLang="en-US" sz="3323" b="1" i="1" dirty="0" smtClean="0">
                <a:solidFill>
                  <a:prstClr val="black"/>
                </a:solidFill>
                <a:latin typeface="メイリオ" panose="020B0604030504040204" pitchFamily="50" charset="-128"/>
              </a:rPr>
              <a:t>回</a:t>
            </a:r>
            <a:r>
              <a:rPr lang="ja-JP" altLang="en-US" sz="3323" b="1" i="1" dirty="0">
                <a:solidFill>
                  <a:prstClr val="black"/>
                </a:solidFill>
                <a:latin typeface="メイリオ" panose="020B0604030504040204" pitchFamily="50" charset="-128"/>
              </a:rPr>
              <a:t>　</a:t>
            </a:r>
            <a:endParaRPr lang="en-US" altLang="ja-JP" sz="3323" b="1" i="1" dirty="0">
              <a:solidFill>
                <a:prstClr val="black"/>
              </a:solidFill>
              <a:latin typeface="メイリオ" panose="020B0604030504040204" pitchFamily="50" charset="-128"/>
            </a:endParaRPr>
          </a:p>
          <a:p>
            <a:pPr algn="ctr" defTabSz="843873"/>
            <a:r>
              <a:rPr lang="en-US" altLang="ja-JP" sz="3323" b="1" i="1" dirty="0">
                <a:solidFill>
                  <a:prstClr val="black"/>
                </a:solidFill>
                <a:latin typeface="メイリオ" panose="020B0604030504040204" pitchFamily="50" charset="-128"/>
              </a:rPr>
              <a:t>NST</a:t>
            </a:r>
            <a:r>
              <a:rPr lang="ja-JP" altLang="en-US" sz="3323" b="1" i="1" dirty="0">
                <a:solidFill>
                  <a:prstClr val="black"/>
                </a:solidFill>
                <a:latin typeface="メイリオ" panose="020B0604030504040204" pitchFamily="50" charset="-128"/>
              </a:rPr>
              <a:t> フォーラム </a:t>
            </a:r>
            <a:r>
              <a:rPr lang="en-US" altLang="ja-JP" sz="3323" b="1" i="1" dirty="0">
                <a:solidFill>
                  <a:prstClr val="black"/>
                </a:solidFill>
                <a:latin typeface="メイリオ" panose="020B0604030504040204" pitchFamily="50" charset="-128"/>
              </a:rPr>
              <a:t>in </a:t>
            </a:r>
            <a:r>
              <a:rPr lang="ja-JP" altLang="en-US" sz="3323" b="1" i="1" smtClean="0">
                <a:solidFill>
                  <a:prstClr val="black"/>
                </a:solidFill>
                <a:latin typeface="メイリオ" panose="020B0604030504040204" pitchFamily="50" charset="-128"/>
              </a:rPr>
              <a:t>岡山（案）</a:t>
            </a:r>
            <a:endParaRPr lang="ja-JP" altLang="en-US" sz="3323" b="1" i="1" dirty="0">
              <a:solidFill>
                <a:prstClr val="black"/>
              </a:solidFill>
              <a:latin typeface="メイリオ" panose="020B0604030504040204" pitchFamily="50" charset="-128"/>
            </a:endParaRPr>
          </a:p>
        </p:txBody>
      </p:sp>
      <p:sp>
        <p:nvSpPr>
          <p:cNvPr id="3" name="テキスト ボックス 2"/>
          <p:cNvSpPr txBox="1"/>
          <p:nvPr/>
        </p:nvSpPr>
        <p:spPr>
          <a:xfrm>
            <a:off x="2720323" y="98588"/>
            <a:ext cx="3966543" cy="415370"/>
          </a:xfrm>
          <a:prstGeom prst="rect">
            <a:avLst/>
          </a:prstGeom>
          <a:noFill/>
        </p:spPr>
        <p:txBody>
          <a:bodyPr wrap="square" rtlCol="0">
            <a:spAutoFit/>
          </a:bodyPr>
          <a:lstStyle/>
          <a:p>
            <a:pPr defTabSz="843873"/>
            <a:r>
              <a:rPr lang="en-US" altLang="ja-JP" sz="2099" i="1" dirty="0">
                <a:solidFill>
                  <a:srgbClr val="002060"/>
                </a:solidFill>
              </a:rPr>
              <a:t>Okayama Nutrition Club</a:t>
            </a:r>
            <a:endParaRPr lang="ja-JP" altLang="en-US" sz="2099" i="1" dirty="0">
              <a:solidFill>
                <a:srgbClr val="002060"/>
              </a:solidFill>
            </a:endParaRPr>
          </a:p>
        </p:txBody>
      </p:sp>
      <p:sp>
        <p:nvSpPr>
          <p:cNvPr id="6" name="テキスト ボックス 5"/>
          <p:cNvSpPr txBox="1"/>
          <p:nvPr/>
        </p:nvSpPr>
        <p:spPr>
          <a:xfrm>
            <a:off x="227116" y="998783"/>
            <a:ext cx="6299652" cy="404726"/>
          </a:xfrm>
          <a:prstGeom prst="rect">
            <a:avLst/>
          </a:prstGeom>
          <a:noFill/>
        </p:spPr>
        <p:txBody>
          <a:bodyPr wrap="square" rtlCol="0">
            <a:spAutoFit/>
          </a:bodyPr>
          <a:lstStyle/>
          <a:p>
            <a:pPr defTabSz="843873"/>
            <a:r>
              <a:rPr lang="ja-JP" altLang="en-US" sz="1015" dirty="0">
                <a:solidFill>
                  <a:prstClr val="black"/>
                </a:solidFill>
                <a:latin typeface="HG丸ｺﾞｼｯｸM-PRO" panose="020F0600000000000000" pitchFamily="50" charset="-128"/>
                <a:ea typeface="HG丸ｺﾞｼｯｸM-PRO" panose="020F0600000000000000" pitchFamily="50" charset="-128"/>
              </a:rPr>
              <a:t>「第</a:t>
            </a:r>
            <a:r>
              <a:rPr lang="en-US" altLang="ja-JP" sz="1015" dirty="0" smtClean="0">
                <a:solidFill>
                  <a:prstClr val="black"/>
                </a:solidFill>
                <a:latin typeface="HG丸ｺﾞｼｯｸM-PRO" panose="020F0600000000000000" pitchFamily="50" charset="-128"/>
                <a:ea typeface="HG丸ｺﾞｼｯｸM-PRO" panose="020F0600000000000000" pitchFamily="50" charset="-128"/>
              </a:rPr>
              <a:t>28</a:t>
            </a:r>
            <a:r>
              <a:rPr lang="ja-JP" altLang="en-US" sz="1015" dirty="0" smtClean="0">
                <a:solidFill>
                  <a:prstClr val="black"/>
                </a:solidFill>
                <a:latin typeface="HG丸ｺﾞｼｯｸM-PRO" panose="020F0600000000000000" pitchFamily="50" charset="-128"/>
                <a:ea typeface="HG丸ｺﾞｼｯｸM-PRO" panose="020F0600000000000000" pitchFamily="50" charset="-128"/>
              </a:rPr>
              <a:t>回</a:t>
            </a:r>
            <a:r>
              <a:rPr lang="en-US" altLang="ja-JP" sz="1015" dirty="0" smtClean="0">
                <a:solidFill>
                  <a:prstClr val="black"/>
                </a:solidFill>
                <a:latin typeface="HG丸ｺﾞｼｯｸM-PRO" panose="020F0600000000000000" pitchFamily="50" charset="-128"/>
                <a:ea typeface="HG丸ｺﾞｼｯｸM-PRO" panose="020F0600000000000000" pitchFamily="50" charset="-128"/>
              </a:rPr>
              <a:t> </a:t>
            </a:r>
            <a:r>
              <a:rPr lang="en-US" altLang="ja-JP" sz="1015" dirty="0">
                <a:solidFill>
                  <a:prstClr val="black"/>
                </a:solidFill>
                <a:latin typeface="HG丸ｺﾞｼｯｸM-PRO" panose="020F0600000000000000" pitchFamily="50" charset="-128"/>
                <a:ea typeface="HG丸ｺﾞｼｯｸM-PRO" panose="020F0600000000000000" pitchFamily="50" charset="-128"/>
              </a:rPr>
              <a:t>NST</a:t>
            </a:r>
            <a:r>
              <a:rPr lang="ja-JP" altLang="en-US" sz="1015" dirty="0">
                <a:solidFill>
                  <a:prstClr val="black"/>
                </a:solidFill>
                <a:latin typeface="HG丸ｺﾞｼｯｸM-PRO" panose="020F0600000000000000" pitchFamily="50" charset="-128"/>
                <a:ea typeface="HG丸ｺﾞｼｯｸM-PRO" panose="020F0600000000000000" pitchFamily="50" charset="-128"/>
              </a:rPr>
              <a:t>フォーラム</a:t>
            </a:r>
            <a:r>
              <a:rPr lang="en-US" altLang="ja-JP" sz="1015" dirty="0">
                <a:solidFill>
                  <a:prstClr val="black"/>
                </a:solidFill>
                <a:latin typeface="HG丸ｺﾞｼｯｸM-PRO" panose="020F0600000000000000" pitchFamily="50" charset="-128"/>
                <a:ea typeface="HG丸ｺﾞｼｯｸM-PRO" panose="020F0600000000000000" pitchFamily="50" charset="-128"/>
              </a:rPr>
              <a:t>in</a:t>
            </a:r>
            <a:r>
              <a:rPr lang="ja-JP" altLang="en-US" sz="1015" dirty="0">
                <a:solidFill>
                  <a:prstClr val="black"/>
                </a:solidFill>
                <a:latin typeface="HG丸ｺﾞｼｯｸM-PRO" panose="020F0600000000000000" pitchFamily="50" charset="-128"/>
                <a:ea typeface="HG丸ｺﾞｼｯｸM-PRO" panose="020F0600000000000000" pitchFamily="50" charset="-128"/>
              </a:rPr>
              <a:t>岡山」を下記要領にて開催いたします。御多忙中とは存じますが</a:t>
            </a:r>
            <a:r>
              <a:rPr lang="ja-JP" altLang="en-US" sz="1015" dirty="0" smtClean="0">
                <a:solidFill>
                  <a:prstClr val="black"/>
                </a:solidFill>
                <a:latin typeface="HG丸ｺﾞｼｯｸM-PRO" panose="020F0600000000000000" pitchFamily="50" charset="-128"/>
                <a:ea typeface="HG丸ｺﾞｼｯｸM-PRO" panose="020F0600000000000000" pitchFamily="50" charset="-128"/>
              </a:rPr>
              <a:t>、</a:t>
            </a:r>
            <a:r>
              <a:rPr lang="ja-JP" altLang="en-US" sz="1015" dirty="0">
                <a:solidFill>
                  <a:prstClr val="black"/>
                </a:solidFill>
                <a:latin typeface="HG丸ｺﾞｼｯｸM-PRO" panose="020F0600000000000000" pitchFamily="50" charset="-128"/>
                <a:ea typeface="HG丸ｺﾞｼｯｸM-PRO" panose="020F0600000000000000" pitchFamily="50" charset="-128"/>
              </a:rPr>
              <a:t>患者様</a:t>
            </a:r>
            <a:r>
              <a:rPr lang="ja-JP" altLang="en-US" sz="1015" dirty="0" smtClean="0">
                <a:solidFill>
                  <a:prstClr val="black"/>
                </a:solidFill>
                <a:latin typeface="HG丸ｺﾞｼｯｸM-PRO" panose="020F0600000000000000" pitchFamily="50" charset="-128"/>
                <a:ea typeface="HG丸ｺﾞｼｯｸM-PRO" panose="020F0600000000000000" pitchFamily="50" charset="-128"/>
              </a:rPr>
              <a:t>の栄養</a:t>
            </a:r>
            <a:r>
              <a:rPr lang="ja-JP" altLang="en-US" sz="1015" dirty="0">
                <a:solidFill>
                  <a:prstClr val="black"/>
                </a:solidFill>
                <a:latin typeface="HG丸ｺﾞｼｯｸM-PRO" panose="020F0600000000000000" pitchFamily="50" charset="-128"/>
                <a:ea typeface="HG丸ｺﾞｼｯｸM-PRO" panose="020F0600000000000000" pitchFamily="50" charset="-128"/>
              </a:rPr>
              <a:t>管理に従事されている方々にお声掛けいただき、多数のご出席をお願い申し上げます。</a:t>
            </a:r>
          </a:p>
        </p:txBody>
      </p:sp>
      <p:sp>
        <p:nvSpPr>
          <p:cNvPr id="7" name="テキスト ボックス 6"/>
          <p:cNvSpPr txBox="1"/>
          <p:nvPr/>
        </p:nvSpPr>
        <p:spPr>
          <a:xfrm>
            <a:off x="262795" y="1560560"/>
            <a:ext cx="1148937" cy="291170"/>
          </a:xfrm>
          <a:prstGeom prst="rect">
            <a:avLst/>
          </a:prstGeom>
          <a:noFill/>
        </p:spPr>
        <p:txBody>
          <a:bodyPr wrap="square" rtlCol="0">
            <a:spAutoFit/>
          </a:bodyPr>
          <a:lstStyle/>
          <a:p>
            <a:pPr algn="ctr" defTabSz="843873"/>
            <a:r>
              <a:rPr lang="ja-JP" altLang="en-US" sz="1292" b="1" dirty="0">
                <a:latin typeface="HG丸ｺﾞｼｯｸM-PRO" panose="020F0600000000000000" pitchFamily="50" charset="-128"/>
                <a:ea typeface="HG丸ｺﾞｼｯｸM-PRO" panose="020F0600000000000000" pitchFamily="50" charset="-128"/>
              </a:rPr>
              <a:t>当番世話人</a:t>
            </a:r>
          </a:p>
        </p:txBody>
      </p:sp>
      <p:sp>
        <p:nvSpPr>
          <p:cNvPr id="9" name="正方形/長方形 8"/>
          <p:cNvSpPr/>
          <p:nvPr/>
        </p:nvSpPr>
        <p:spPr>
          <a:xfrm>
            <a:off x="2892765" y="1398409"/>
            <a:ext cx="3697044" cy="291170"/>
          </a:xfrm>
          <a:prstGeom prst="rect">
            <a:avLst/>
          </a:prstGeom>
        </p:spPr>
        <p:txBody>
          <a:bodyPr wrap="square">
            <a:spAutoFit/>
          </a:bodyPr>
          <a:lstStyle/>
          <a:p>
            <a:pPr defTabSz="843873"/>
            <a:r>
              <a:rPr lang="ja-JP" altLang="en-US" sz="1292"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井原</a:t>
            </a:r>
            <a:r>
              <a:rPr lang="ja-JP" altLang="en-US" sz="1292"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市立井原市民病院　院長</a:t>
            </a:r>
            <a:endParaRPr lang="ja-JP" altLang="ja-JP" sz="1292"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endParaRPr>
          </a:p>
        </p:txBody>
      </p:sp>
      <p:sp>
        <p:nvSpPr>
          <p:cNvPr id="10" name="正方形/長方形 9"/>
          <p:cNvSpPr/>
          <p:nvPr/>
        </p:nvSpPr>
        <p:spPr>
          <a:xfrm>
            <a:off x="1651900" y="1384677"/>
            <a:ext cx="869149" cy="338554"/>
          </a:xfrm>
          <a:prstGeom prst="rect">
            <a:avLst/>
          </a:prstGeom>
        </p:spPr>
        <p:txBody>
          <a:bodyPr wrap="none">
            <a:spAutoFit/>
          </a:bodyPr>
          <a:lstStyle/>
          <a:p>
            <a:pPr algn="ctr" defTabSz="843873"/>
            <a:r>
              <a:rPr lang="ja-JP" altLang="en-US" sz="1600" kern="100" dirty="0" smtClean="0">
                <a:latin typeface="HG丸ｺﾞｼｯｸM-PRO" panose="020F0600000000000000" pitchFamily="50" charset="-128"/>
                <a:ea typeface="HG丸ｺﾞｼｯｸM-PRO" panose="020F0600000000000000" pitchFamily="50" charset="-128"/>
                <a:cs typeface="Courier New" panose="02070309020205020404" pitchFamily="49" charset="0"/>
              </a:rPr>
              <a:t>合地 明</a:t>
            </a:r>
            <a:endParaRPr lang="ja-JP" altLang="en-US" sz="1600" dirty="0">
              <a:latin typeface="HG丸ｺﾞｼｯｸM-PRO" panose="020F0600000000000000" pitchFamily="50" charset="-128"/>
              <a:ea typeface="HG丸ｺﾞｼｯｸM-PRO" panose="020F0600000000000000" pitchFamily="50" charset="-128"/>
            </a:endParaRPr>
          </a:p>
        </p:txBody>
      </p:sp>
      <p:sp>
        <p:nvSpPr>
          <p:cNvPr id="11" name="正方形/長方形 10"/>
          <p:cNvSpPr/>
          <p:nvPr/>
        </p:nvSpPr>
        <p:spPr>
          <a:xfrm>
            <a:off x="1667931" y="1687501"/>
            <a:ext cx="1074332" cy="338554"/>
          </a:xfrm>
          <a:prstGeom prst="rect">
            <a:avLst/>
          </a:prstGeom>
        </p:spPr>
        <p:txBody>
          <a:bodyPr wrap="none">
            <a:spAutoFit/>
          </a:bodyPr>
          <a:lstStyle/>
          <a:p>
            <a:pPr algn="ctr" defTabSz="843873"/>
            <a:r>
              <a:rPr lang="ja-JP" altLang="en-US" sz="1600" kern="100" dirty="0" smtClean="0">
                <a:latin typeface="HG丸ｺﾞｼｯｸM-PRO" panose="020F0600000000000000" pitchFamily="50" charset="-128"/>
                <a:ea typeface="HG丸ｺﾞｼｯｸM-PRO" panose="020F0600000000000000" pitchFamily="50" charset="-128"/>
                <a:cs typeface="Courier New" panose="02070309020205020404" pitchFamily="49" charset="0"/>
              </a:rPr>
              <a:t>服部 芳枝</a:t>
            </a:r>
            <a:endParaRPr lang="ja-JP" altLang="en-US" sz="1600" dirty="0">
              <a:latin typeface="HG丸ｺﾞｼｯｸM-PRO" panose="020F0600000000000000" pitchFamily="50" charset="-128"/>
              <a:ea typeface="HG丸ｺﾞｼｯｸM-PRO" panose="020F0600000000000000" pitchFamily="50" charset="-128"/>
            </a:endParaRPr>
          </a:p>
        </p:txBody>
      </p:sp>
      <p:sp>
        <p:nvSpPr>
          <p:cNvPr id="12" name="正方形/長方形 11"/>
          <p:cNvSpPr/>
          <p:nvPr/>
        </p:nvSpPr>
        <p:spPr>
          <a:xfrm>
            <a:off x="2892765" y="1701233"/>
            <a:ext cx="2920589" cy="291170"/>
          </a:xfrm>
          <a:prstGeom prst="rect">
            <a:avLst/>
          </a:prstGeom>
        </p:spPr>
        <p:txBody>
          <a:bodyPr wrap="square">
            <a:spAutoFit/>
          </a:bodyPr>
          <a:lstStyle/>
          <a:p>
            <a:pPr defTabSz="843873"/>
            <a:r>
              <a:rPr lang="ja-JP" altLang="en-US" sz="1292"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岡山大学病院 </a:t>
            </a:r>
            <a:r>
              <a:rPr lang="en-US" altLang="ja-JP" sz="1292"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ICU</a:t>
            </a:r>
            <a:r>
              <a:rPr lang="ja-JP" altLang="en-US" sz="1292"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1292"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CICU </a:t>
            </a:r>
            <a:r>
              <a:rPr lang="ja-JP" altLang="en-US" sz="1292"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看護師長</a:t>
            </a:r>
            <a:endParaRPr lang="ja-JP" altLang="en-US" sz="1292" dirty="0">
              <a:solidFill>
                <a:prstClr val="black"/>
              </a:solidFill>
              <a:latin typeface="HG丸ｺﾞｼｯｸM-PRO" panose="020F0600000000000000" pitchFamily="50" charset="-128"/>
              <a:ea typeface="HG丸ｺﾞｼｯｸM-PRO" panose="020F0600000000000000" pitchFamily="50" charset="-128"/>
            </a:endParaRPr>
          </a:p>
        </p:txBody>
      </p:sp>
      <p:sp>
        <p:nvSpPr>
          <p:cNvPr id="14" name="角丸四角形 13"/>
          <p:cNvSpPr/>
          <p:nvPr/>
        </p:nvSpPr>
        <p:spPr>
          <a:xfrm>
            <a:off x="242753" y="2045049"/>
            <a:ext cx="749791" cy="50954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91" rIns="68579" bIns="34291" numCol="1" spcCol="0" rtlCol="0" fromWordArt="0" anchor="ctr" anchorCtr="0" forceAA="0" compatLnSpc="1">
            <a:prstTxWarp prst="textNoShape">
              <a:avLst/>
            </a:prstTxWarp>
            <a:noAutofit/>
          </a:bodyPr>
          <a:lstStyle/>
          <a:p>
            <a:pPr algn="ctr" defTabSz="843873"/>
            <a:r>
              <a:rPr lang="ja-JP" altLang="en-US" sz="1292" b="1" dirty="0">
                <a:solidFill>
                  <a:schemeClr val="tx1"/>
                </a:solidFill>
                <a:latin typeface="HG丸ｺﾞｼｯｸM-PRO" panose="020F0600000000000000" pitchFamily="50" charset="-128"/>
                <a:ea typeface="HG丸ｺﾞｼｯｸM-PRO" panose="020F0600000000000000" pitchFamily="50" charset="-128"/>
              </a:rPr>
              <a:t>日時</a:t>
            </a:r>
          </a:p>
        </p:txBody>
      </p:sp>
      <p:sp>
        <p:nvSpPr>
          <p:cNvPr id="15" name="角丸四角形 14"/>
          <p:cNvSpPr/>
          <p:nvPr/>
        </p:nvSpPr>
        <p:spPr>
          <a:xfrm>
            <a:off x="3446311" y="2045049"/>
            <a:ext cx="749791" cy="50954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91" rIns="68579" bIns="34291" numCol="1" spcCol="0" rtlCol="0" fromWordArt="0" anchor="ctr" anchorCtr="0" forceAA="0" compatLnSpc="1">
            <a:prstTxWarp prst="textNoShape">
              <a:avLst/>
            </a:prstTxWarp>
            <a:noAutofit/>
          </a:bodyPr>
          <a:lstStyle/>
          <a:p>
            <a:pPr algn="ctr" defTabSz="843873"/>
            <a:r>
              <a:rPr lang="ja-JP" altLang="en-US" sz="1292" b="1" dirty="0">
                <a:solidFill>
                  <a:schemeClr val="tx1"/>
                </a:solidFill>
                <a:latin typeface="HG丸ｺﾞｼｯｸM-PRO" panose="020F0600000000000000" pitchFamily="50" charset="-128"/>
                <a:ea typeface="HG丸ｺﾞｼｯｸM-PRO" panose="020F0600000000000000" pitchFamily="50" charset="-128"/>
              </a:rPr>
              <a:t>参加費</a:t>
            </a:r>
          </a:p>
        </p:txBody>
      </p:sp>
      <p:sp>
        <p:nvSpPr>
          <p:cNvPr id="16" name="角丸四角形 15"/>
          <p:cNvSpPr/>
          <p:nvPr/>
        </p:nvSpPr>
        <p:spPr>
          <a:xfrm>
            <a:off x="2599285" y="2633024"/>
            <a:ext cx="749791" cy="50954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91" rIns="68579" bIns="34291" numCol="1" spcCol="0" rtlCol="0" fromWordArt="0" anchor="ctr" anchorCtr="0" forceAA="0" compatLnSpc="1">
            <a:prstTxWarp prst="textNoShape">
              <a:avLst/>
            </a:prstTxWarp>
            <a:noAutofit/>
          </a:bodyPr>
          <a:lstStyle/>
          <a:p>
            <a:pPr algn="ctr" defTabSz="843873"/>
            <a:r>
              <a:rPr lang="ja-JP" altLang="en-US" sz="1292" b="1" dirty="0">
                <a:solidFill>
                  <a:schemeClr val="tx1"/>
                </a:solidFill>
                <a:latin typeface="HG丸ｺﾞｼｯｸM-PRO" panose="020F0600000000000000" pitchFamily="50" charset="-128"/>
                <a:ea typeface="HG丸ｺﾞｼｯｸM-PRO" panose="020F0600000000000000" pitchFamily="50" charset="-128"/>
              </a:rPr>
              <a:t>単位</a:t>
            </a:r>
          </a:p>
        </p:txBody>
      </p:sp>
      <p:sp>
        <p:nvSpPr>
          <p:cNvPr id="17" name="角丸四角形 16"/>
          <p:cNvSpPr/>
          <p:nvPr/>
        </p:nvSpPr>
        <p:spPr>
          <a:xfrm>
            <a:off x="242753" y="2633024"/>
            <a:ext cx="749791" cy="50954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91" rIns="68579" bIns="34291" numCol="1" spcCol="0" rtlCol="0" fromWordArt="0" anchor="ctr" anchorCtr="0" forceAA="0" compatLnSpc="1">
            <a:prstTxWarp prst="textNoShape">
              <a:avLst/>
            </a:prstTxWarp>
            <a:noAutofit/>
          </a:bodyPr>
          <a:lstStyle/>
          <a:p>
            <a:pPr algn="ctr" defTabSz="843873"/>
            <a:r>
              <a:rPr lang="ja-JP" altLang="en-US" sz="1292" b="1" dirty="0">
                <a:solidFill>
                  <a:schemeClr val="tx1"/>
                </a:solidFill>
                <a:latin typeface="HG丸ｺﾞｼｯｸM-PRO" panose="020F0600000000000000" pitchFamily="50" charset="-128"/>
                <a:ea typeface="HG丸ｺﾞｼｯｸM-PRO" panose="020F0600000000000000" pitchFamily="50" charset="-128"/>
              </a:rPr>
              <a:t>会場</a:t>
            </a:r>
          </a:p>
        </p:txBody>
      </p:sp>
      <p:sp>
        <p:nvSpPr>
          <p:cNvPr id="18" name="テキスト ボックス 17"/>
          <p:cNvSpPr txBox="1"/>
          <p:nvPr/>
        </p:nvSpPr>
        <p:spPr>
          <a:xfrm>
            <a:off x="1049539" y="2041585"/>
            <a:ext cx="2408138" cy="553998"/>
          </a:xfrm>
          <a:prstGeom prst="rect">
            <a:avLst/>
          </a:prstGeom>
          <a:noFill/>
        </p:spPr>
        <p:txBody>
          <a:bodyPr wrap="square" rtlCol="0">
            <a:spAutoFit/>
          </a:bodyPr>
          <a:lstStyle/>
          <a:p>
            <a:pPr defTabSz="843873"/>
            <a:r>
              <a:rPr lang="en-US" altLang="ja-JP" sz="1400" dirty="0" smtClean="0">
                <a:latin typeface="HG丸ｺﾞｼｯｸM-PRO" panose="020F0600000000000000" pitchFamily="50" charset="-128"/>
                <a:ea typeface="HG丸ｺﾞｼｯｸM-PRO" panose="020F0600000000000000" pitchFamily="50" charset="-128"/>
              </a:rPr>
              <a:t>2019</a:t>
            </a:r>
            <a:r>
              <a:rPr lang="ja-JP" altLang="en-US" sz="1400" dirty="0" smtClean="0">
                <a:latin typeface="HG丸ｺﾞｼｯｸM-PRO" panose="020F0600000000000000" pitchFamily="50" charset="-128"/>
                <a:ea typeface="HG丸ｺﾞｼｯｸM-PRO" panose="020F0600000000000000" pitchFamily="50" charset="-128"/>
              </a:rPr>
              <a:t>年</a:t>
            </a:r>
            <a:r>
              <a:rPr lang="en-US" altLang="ja-JP" sz="1400" dirty="0" smtClean="0">
                <a:latin typeface="HG丸ｺﾞｼｯｸM-PRO" panose="020F0600000000000000" pitchFamily="50" charset="-128"/>
                <a:ea typeface="HG丸ｺﾞｼｯｸM-PRO" panose="020F0600000000000000" pitchFamily="50" charset="-128"/>
              </a:rPr>
              <a:t>10</a:t>
            </a:r>
            <a:r>
              <a:rPr lang="ja-JP" altLang="en-US" sz="1400" dirty="0" smtClean="0">
                <a:latin typeface="HG丸ｺﾞｼｯｸM-PRO" panose="020F0600000000000000" pitchFamily="50" charset="-128"/>
                <a:ea typeface="HG丸ｺﾞｼｯｸM-PRO" panose="020F0600000000000000" pitchFamily="50" charset="-128"/>
              </a:rPr>
              <a:t>月</a:t>
            </a:r>
            <a:r>
              <a:rPr lang="en-US" altLang="ja-JP" sz="1400" dirty="0" smtClean="0">
                <a:latin typeface="HG丸ｺﾞｼｯｸM-PRO" panose="020F0600000000000000" pitchFamily="50" charset="-128"/>
                <a:ea typeface="HG丸ｺﾞｼｯｸM-PRO" panose="020F0600000000000000" pitchFamily="50" charset="-128"/>
              </a:rPr>
              <a:t>19</a:t>
            </a:r>
            <a:r>
              <a:rPr lang="ja-JP" altLang="en-US" sz="1400" dirty="0" smtClean="0">
                <a:latin typeface="HG丸ｺﾞｼｯｸM-PRO" panose="020F0600000000000000" pitchFamily="50" charset="-128"/>
                <a:ea typeface="HG丸ｺﾞｼｯｸM-PRO" panose="020F0600000000000000" pitchFamily="50" charset="-128"/>
              </a:rPr>
              <a:t>日</a:t>
            </a:r>
            <a:r>
              <a:rPr lang="ja-JP" altLang="en-US" sz="1400" dirty="0">
                <a:latin typeface="HG丸ｺﾞｼｯｸM-PRO" panose="020F0600000000000000" pitchFamily="50" charset="-128"/>
                <a:ea typeface="HG丸ｺﾞｼｯｸM-PRO" panose="020F0600000000000000" pitchFamily="50" charset="-128"/>
              </a:rPr>
              <a:t>（土）</a:t>
            </a:r>
            <a:endParaRPr lang="en-US" altLang="ja-JP" sz="1400" dirty="0">
              <a:latin typeface="HG丸ｺﾞｼｯｸM-PRO" panose="020F0600000000000000" pitchFamily="50" charset="-128"/>
              <a:ea typeface="HG丸ｺﾞｼｯｸM-PRO" panose="020F0600000000000000" pitchFamily="50" charset="-128"/>
            </a:endParaRPr>
          </a:p>
          <a:p>
            <a:pPr defTabSz="843873"/>
            <a:r>
              <a:rPr lang="en-US" altLang="ja-JP" sz="1600" dirty="0">
                <a:latin typeface="HG丸ｺﾞｼｯｸM-PRO" panose="020F0600000000000000" pitchFamily="50" charset="-128"/>
                <a:ea typeface="HG丸ｺﾞｼｯｸM-PRO" panose="020F0600000000000000" pitchFamily="50" charset="-128"/>
              </a:rPr>
              <a:t>13:30</a:t>
            </a:r>
            <a:r>
              <a:rPr lang="ja-JP" altLang="en-US" sz="1600" dirty="0">
                <a:latin typeface="HG丸ｺﾞｼｯｸM-PRO" panose="020F0600000000000000" pitchFamily="50" charset="-128"/>
                <a:ea typeface="HG丸ｺﾞｼｯｸM-PRO" panose="020F0600000000000000" pitchFamily="50" charset="-128"/>
              </a:rPr>
              <a:t>～</a:t>
            </a:r>
            <a:r>
              <a:rPr lang="en-US" altLang="ja-JP" sz="1600" dirty="0">
                <a:latin typeface="HG丸ｺﾞｼｯｸM-PRO" panose="020F0600000000000000" pitchFamily="50" charset="-128"/>
                <a:ea typeface="HG丸ｺﾞｼｯｸM-PRO" panose="020F0600000000000000" pitchFamily="50" charset="-128"/>
              </a:rPr>
              <a:t>17:00</a:t>
            </a:r>
            <a:endParaRPr lang="ja-JP" altLang="en-US" sz="1600" dirty="0">
              <a:latin typeface="HG丸ｺﾞｼｯｸM-PRO" panose="020F0600000000000000" pitchFamily="50" charset="-128"/>
              <a:ea typeface="HG丸ｺﾞｼｯｸM-PRO" panose="020F0600000000000000" pitchFamily="50" charset="-128"/>
            </a:endParaRPr>
          </a:p>
        </p:txBody>
      </p:sp>
      <p:sp>
        <p:nvSpPr>
          <p:cNvPr id="19" name="テキスト ボックス 18"/>
          <p:cNvSpPr txBox="1"/>
          <p:nvPr/>
        </p:nvSpPr>
        <p:spPr>
          <a:xfrm>
            <a:off x="4232568" y="2113327"/>
            <a:ext cx="2529182" cy="347916"/>
          </a:xfrm>
          <a:prstGeom prst="rect">
            <a:avLst/>
          </a:prstGeom>
          <a:noFill/>
        </p:spPr>
        <p:txBody>
          <a:bodyPr wrap="square" rtlCol="0">
            <a:spAutoFit/>
          </a:bodyPr>
          <a:lstStyle/>
          <a:p>
            <a:pPr defTabSz="843873"/>
            <a:r>
              <a:rPr lang="en-US" altLang="ja-JP" sz="1661" dirty="0" smtClean="0">
                <a:solidFill>
                  <a:prstClr val="black"/>
                </a:solidFill>
                <a:latin typeface="HG丸ｺﾞｼｯｸM-PRO" panose="020F0600000000000000" pitchFamily="50" charset="-128"/>
                <a:ea typeface="HG丸ｺﾞｼｯｸM-PRO" panose="020F0600000000000000" pitchFamily="50" charset="-128"/>
              </a:rPr>
              <a:t>500</a:t>
            </a:r>
            <a:r>
              <a:rPr lang="ja-JP" altLang="en-US" sz="1661" dirty="0" smtClean="0">
                <a:solidFill>
                  <a:prstClr val="black"/>
                </a:solidFill>
                <a:latin typeface="HG丸ｺﾞｼｯｸM-PRO" panose="020F0600000000000000" pitchFamily="50" charset="-128"/>
                <a:ea typeface="HG丸ｺﾞｼｯｸM-PRO" panose="020F0600000000000000" pitchFamily="50" charset="-128"/>
              </a:rPr>
              <a:t>円</a:t>
            </a:r>
            <a:r>
              <a:rPr lang="ja-JP" altLang="en-US" sz="1200" dirty="0" smtClean="0">
                <a:solidFill>
                  <a:prstClr val="black"/>
                </a:solidFill>
                <a:latin typeface="HG丸ｺﾞｼｯｸM-PRO" panose="020F0600000000000000" pitchFamily="50" charset="-128"/>
                <a:ea typeface="HG丸ｺﾞｼｯｸM-PRO" panose="020F0600000000000000" pitchFamily="50" charset="-128"/>
              </a:rPr>
              <a:t>（</a:t>
            </a:r>
            <a:r>
              <a:rPr lang="ja-JP" altLang="en-US" sz="1200" dirty="0">
                <a:solidFill>
                  <a:prstClr val="black"/>
                </a:solidFill>
                <a:latin typeface="HG丸ｺﾞｼｯｸM-PRO" panose="020F0600000000000000" pitchFamily="50" charset="-128"/>
                <a:ea typeface="HG丸ｺﾞｼｯｸM-PRO" panose="020F0600000000000000" pitchFamily="50" charset="-128"/>
              </a:rPr>
              <a:t>院生・学生は無料）</a:t>
            </a:r>
            <a:endParaRPr lang="ja-JP" altLang="en-US" sz="1600" dirty="0">
              <a:solidFill>
                <a:prstClr val="black"/>
              </a:solidFill>
              <a:latin typeface="HG丸ｺﾞｼｯｸM-PRO" panose="020F0600000000000000" pitchFamily="50" charset="-128"/>
              <a:ea typeface="HG丸ｺﾞｼｯｸM-PRO" panose="020F0600000000000000" pitchFamily="50" charset="-128"/>
            </a:endParaRPr>
          </a:p>
        </p:txBody>
      </p:sp>
      <p:sp>
        <p:nvSpPr>
          <p:cNvPr id="20" name="テキスト ボックス 19"/>
          <p:cNvSpPr txBox="1"/>
          <p:nvPr/>
        </p:nvSpPr>
        <p:spPr>
          <a:xfrm>
            <a:off x="3354215" y="2631684"/>
            <a:ext cx="3636579" cy="248530"/>
          </a:xfrm>
          <a:prstGeom prst="rect">
            <a:avLst/>
          </a:prstGeom>
          <a:noFill/>
        </p:spPr>
        <p:txBody>
          <a:bodyPr wrap="square" rtlCol="0">
            <a:spAutoFit/>
          </a:bodyPr>
          <a:lstStyle/>
          <a:p>
            <a:pPr defTabSz="843873"/>
            <a:r>
              <a:rPr lang="ja-JP" altLang="en-US" sz="1000" dirty="0">
                <a:solidFill>
                  <a:prstClr val="black"/>
                </a:solidFill>
                <a:latin typeface="HG丸ｺﾞｼｯｸM-PRO" panose="020F0600000000000000" pitchFamily="50" charset="-128"/>
                <a:ea typeface="HG丸ｺﾞｼｯｸM-PRO" panose="020F0600000000000000" pitchFamily="50" charset="-128"/>
              </a:rPr>
              <a:t>日本静脈経腸栄養</a:t>
            </a:r>
            <a:r>
              <a:rPr lang="ja-JP" altLang="en-US" sz="1000" dirty="0" smtClean="0">
                <a:solidFill>
                  <a:prstClr val="black"/>
                </a:solidFill>
                <a:latin typeface="HG丸ｺﾞｼｯｸM-PRO" panose="020F0600000000000000" pitchFamily="50" charset="-128"/>
                <a:ea typeface="HG丸ｺﾞｼｯｸM-PRO" panose="020F0600000000000000" pitchFamily="50" charset="-128"/>
              </a:rPr>
              <a:t>学会認定</a:t>
            </a:r>
            <a:r>
              <a:rPr lang="ja-JP" altLang="en-US" sz="1000" dirty="0">
                <a:solidFill>
                  <a:prstClr val="black"/>
                </a:solidFill>
                <a:latin typeface="HG丸ｺﾞｼｯｸM-PRO" panose="020F0600000000000000" pitchFamily="50" charset="-128"/>
                <a:ea typeface="HG丸ｺﾞｼｯｸM-PRO" panose="020F0600000000000000" pitchFamily="50" charset="-128"/>
              </a:rPr>
              <a:t>地方研究会 （</a:t>
            </a:r>
            <a:r>
              <a:rPr lang="en-US" altLang="ja-JP" sz="1000" dirty="0">
                <a:solidFill>
                  <a:prstClr val="black"/>
                </a:solidFill>
                <a:latin typeface="HG丸ｺﾞｼｯｸM-PRO" panose="020F0600000000000000" pitchFamily="50" charset="-128"/>
                <a:ea typeface="HG丸ｺﾞｼｯｸM-PRO" panose="020F0600000000000000" pitchFamily="50" charset="-128"/>
              </a:rPr>
              <a:t>2</a:t>
            </a:r>
            <a:r>
              <a:rPr lang="ja-JP" altLang="en-US" sz="1000" dirty="0">
                <a:solidFill>
                  <a:prstClr val="black"/>
                </a:solidFill>
                <a:latin typeface="HG丸ｺﾞｼｯｸM-PRO" panose="020F0600000000000000" pitchFamily="50" charset="-128"/>
                <a:ea typeface="HG丸ｺﾞｼｯｸM-PRO" panose="020F0600000000000000" pitchFamily="50" charset="-128"/>
              </a:rPr>
              <a:t>単位）の認定</a:t>
            </a:r>
            <a:endParaRPr lang="en-US" altLang="ja-JP" sz="1000" dirty="0">
              <a:solidFill>
                <a:prstClr val="black"/>
              </a:solidFill>
              <a:latin typeface="HG丸ｺﾞｼｯｸM-PRO" panose="020F0600000000000000" pitchFamily="50" charset="-128"/>
              <a:ea typeface="HG丸ｺﾞｼｯｸM-PRO" panose="020F0600000000000000" pitchFamily="50" charset="-128"/>
            </a:endParaRPr>
          </a:p>
        </p:txBody>
      </p:sp>
      <p:sp>
        <p:nvSpPr>
          <p:cNvPr id="21" name="テキスト ボックス 20"/>
          <p:cNvSpPr txBox="1"/>
          <p:nvPr/>
        </p:nvSpPr>
        <p:spPr>
          <a:xfrm>
            <a:off x="71457" y="3178248"/>
            <a:ext cx="2299782" cy="347916"/>
          </a:xfrm>
          <a:prstGeom prst="rect">
            <a:avLst/>
          </a:prstGeom>
          <a:noFill/>
        </p:spPr>
        <p:txBody>
          <a:bodyPr wrap="square" rtlCol="0">
            <a:spAutoFit/>
          </a:bodyPr>
          <a:lstStyle/>
          <a:p>
            <a:pPr defTabSz="843873"/>
            <a:r>
              <a:rPr lang="ja-JP" altLang="en-US" sz="1661" dirty="0">
                <a:latin typeface="HG丸ｺﾞｼｯｸM-PRO" panose="020F0600000000000000" pitchFamily="50" charset="-128"/>
                <a:ea typeface="HG丸ｺﾞｼｯｸM-PRO" panose="020F0600000000000000" pitchFamily="50" charset="-128"/>
              </a:rPr>
              <a:t>＜プログラム＞</a:t>
            </a:r>
          </a:p>
        </p:txBody>
      </p:sp>
      <p:sp>
        <p:nvSpPr>
          <p:cNvPr id="22" name="テキスト ボックス 21"/>
          <p:cNvSpPr txBox="1"/>
          <p:nvPr/>
        </p:nvSpPr>
        <p:spPr>
          <a:xfrm>
            <a:off x="-53670" y="3507683"/>
            <a:ext cx="6064206" cy="307777"/>
          </a:xfrm>
          <a:prstGeom prst="rect">
            <a:avLst/>
          </a:prstGeom>
          <a:noFill/>
        </p:spPr>
        <p:txBody>
          <a:bodyPr wrap="square" rtlCol="0">
            <a:spAutoFit/>
          </a:bodyPr>
          <a:lstStyle/>
          <a:p>
            <a:pPr defTabSz="843873"/>
            <a:r>
              <a:rPr lang="en-US" altLang="ja-JP" sz="1400" dirty="0">
                <a:solidFill>
                  <a:prstClr val="black"/>
                </a:solidFill>
                <a:latin typeface="HG丸ｺﾞｼｯｸM-PRO" panose="020F0600000000000000" pitchFamily="50" charset="-128"/>
                <a:ea typeface="HG丸ｺﾞｼｯｸM-PRO" panose="020F0600000000000000" pitchFamily="50" charset="-128"/>
              </a:rPr>
              <a:t>13:30</a:t>
            </a:r>
            <a:r>
              <a:rPr lang="ja-JP" altLang="en-US" sz="1400" dirty="0">
                <a:solidFill>
                  <a:prstClr val="black"/>
                </a:solidFill>
                <a:latin typeface="HG丸ｺﾞｼｯｸM-PRO" panose="020F0600000000000000" pitchFamily="50" charset="-128"/>
                <a:ea typeface="HG丸ｺﾞｼｯｸM-PRO" panose="020F0600000000000000" pitchFamily="50" charset="-128"/>
              </a:rPr>
              <a:t>～</a:t>
            </a:r>
            <a:r>
              <a:rPr lang="en-US" altLang="ja-JP" sz="1400" dirty="0">
                <a:solidFill>
                  <a:prstClr val="black"/>
                </a:solidFill>
                <a:latin typeface="HG丸ｺﾞｼｯｸM-PRO" panose="020F0600000000000000" pitchFamily="50" charset="-128"/>
                <a:ea typeface="HG丸ｺﾞｼｯｸM-PRO" panose="020F0600000000000000" pitchFamily="50" charset="-128"/>
              </a:rPr>
              <a:t>13:35</a:t>
            </a:r>
            <a:r>
              <a:rPr lang="ja-JP" altLang="en-US" sz="1400" dirty="0">
                <a:solidFill>
                  <a:prstClr val="black"/>
                </a:solidFill>
                <a:latin typeface="HG丸ｺﾞｼｯｸM-PRO" panose="020F0600000000000000" pitchFamily="50" charset="-128"/>
                <a:ea typeface="HG丸ｺﾞｼｯｸM-PRO" panose="020F0600000000000000" pitchFamily="50" charset="-128"/>
              </a:rPr>
              <a:t>　開会の辞　</a:t>
            </a:r>
            <a:r>
              <a:rPr lang="ja-JP" altLang="en-US" sz="14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合地 明　</a:t>
            </a:r>
            <a:r>
              <a:rPr lang="ja-JP" altLang="en-US" sz="105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井原市立井原市民病院　院長</a:t>
            </a:r>
            <a:endParaRPr lang="ja-JP" altLang="ja-JP" sz="105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endParaRPr>
          </a:p>
        </p:txBody>
      </p:sp>
      <p:sp>
        <p:nvSpPr>
          <p:cNvPr id="23" name="テキスト ボックス 22"/>
          <p:cNvSpPr txBox="1"/>
          <p:nvPr/>
        </p:nvSpPr>
        <p:spPr>
          <a:xfrm>
            <a:off x="-53670" y="4040735"/>
            <a:ext cx="3063339" cy="307777"/>
          </a:xfrm>
          <a:prstGeom prst="rect">
            <a:avLst/>
          </a:prstGeom>
          <a:noFill/>
        </p:spPr>
        <p:txBody>
          <a:bodyPr wrap="square" rtlCol="0">
            <a:spAutoFit/>
          </a:bodyPr>
          <a:lstStyle/>
          <a:p>
            <a:pPr defTabSz="843873"/>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13:50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15:00</a:t>
            </a:r>
            <a:r>
              <a:rPr lang="ja-JP" altLang="en-US" sz="1400" dirty="0">
                <a:solidFill>
                  <a:prstClr val="black"/>
                </a:solidFill>
                <a:latin typeface="HG丸ｺﾞｼｯｸM-PRO" panose="020F0600000000000000" pitchFamily="50" charset="-128"/>
                <a:ea typeface="HG丸ｺﾞｼｯｸM-PRO" panose="020F0600000000000000" pitchFamily="50" charset="-128"/>
              </a:rPr>
              <a:t>　一般演題</a:t>
            </a:r>
          </a:p>
        </p:txBody>
      </p:sp>
      <p:sp>
        <p:nvSpPr>
          <p:cNvPr id="24" name="テキスト ボックス 23"/>
          <p:cNvSpPr txBox="1"/>
          <p:nvPr/>
        </p:nvSpPr>
        <p:spPr>
          <a:xfrm>
            <a:off x="-53670" y="5703331"/>
            <a:ext cx="3143307" cy="319639"/>
          </a:xfrm>
          <a:prstGeom prst="rect">
            <a:avLst/>
          </a:prstGeom>
          <a:noFill/>
        </p:spPr>
        <p:txBody>
          <a:bodyPr wrap="square" rtlCol="0">
            <a:spAutoFit/>
          </a:bodyPr>
          <a:lstStyle/>
          <a:p>
            <a:pPr defTabSz="843873"/>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15:00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15:40</a:t>
            </a:r>
            <a:r>
              <a:rPr lang="ja-JP" altLang="en-US" sz="1400" dirty="0">
                <a:solidFill>
                  <a:prstClr val="black"/>
                </a:solidFill>
                <a:latin typeface="HG丸ｺﾞｼｯｸM-PRO" panose="020F0600000000000000" pitchFamily="50" charset="-128"/>
                <a:ea typeface="HG丸ｺﾞｼｯｸM-PRO" panose="020F0600000000000000" pitchFamily="50" charset="-128"/>
              </a:rPr>
              <a:t>　教育講演</a:t>
            </a:r>
          </a:p>
        </p:txBody>
      </p:sp>
      <p:sp>
        <p:nvSpPr>
          <p:cNvPr id="25" name="テキスト ボックス 24"/>
          <p:cNvSpPr txBox="1"/>
          <p:nvPr/>
        </p:nvSpPr>
        <p:spPr>
          <a:xfrm>
            <a:off x="921249" y="6839166"/>
            <a:ext cx="5056829" cy="307777"/>
          </a:xfrm>
          <a:prstGeom prst="rect">
            <a:avLst/>
          </a:prstGeom>
          <a:noFill/>
        </p:spPr>
        <p:txBody>
          <a:bodyPr wrap="square" rtlCol="0">
            <a:spAutoFit/>
          </a:bodyPr>
          <a:lstStyle/>
          <a:p>
            <a:pPr algn="ctr" defTabSz="843873"/>
            <a:r>
              <a:rPr lang="ja-JP" altLang="en-US" sz="1400" dirty="0">
                <a:solidFill>
                  <a:prstClr val="black"/>
                </a:solidFill>
                <a:latin typeface="HG丸ｺﾞｼｯｸM-PRO" panose="020F0600000000000000" pitchFamily="50" charset="-128"/>
                <a:ea typeface="HG丸ｺﾞｼｯｸM-PRO" panose="020F0600000000000000" pitchFamily="50" charset="-128"/>
              </a:rPr>
              <a:t>～　休憩（</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15:40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15:50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r>
              <a:rPr lang="ja-JP" altLang="en-US" sz="1400" dirty="0">
                <a:solidFill>
                  <a:prstClr val="black"/>
                </a:solidFill>
                <a:latin typeface="HG丸ｺﾞｼｯｸM-PRO" panose="020F0600000000000000" pitchFamily="50" charset="-128"/>
                <a:ea typeface="HG丸ｺﾞｼｯｸM-PRO" panose="020F0600000000000000" pitchFamily="50" charset="-128"/>
              </a:rPr>
              <a:t>～</a:t>
            </a:r>
          </a:p>
        </p:txBody>
      </p:sp>
      <p:sp>
        <p:nvSpPr>
          <p:cNvPr id="26" name="テキスト ボックス 25"/>
          <p:cNvSpPr txBox="1"/>
          <p:nvPr/>
        </p:nvSpPr>
        <p:spPr>
          <a:xfrm>
            <a:off x="-53670" y="7055884"/>
            <a:ext cx="3572003" cy="319639"/>
          </a:xfrm>
          <a:prstGeom prst="rect">
            <a:avLst/>
          </a:prstGeom>
          <a:noFill/>
        </p:spPr>
        <p:txBody>
          <a:bodyPr wrap="square" rtlCol="0">
            <a:spAutoFit/>
          </a:bodyPr>
          <a:lstStyle/>
          <a:p>
            <a:pPr defTabSz="843873"/>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15:50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16:50</a:t>
            </a:r>
            <a:r>
              <a:rPr lang="ja-JP" altLang="en-US" sz="1400" dirty="0">
                <a:solidFill>
                  <a:prstClr val="black"/>
                </a:solidFill>
                <a:latin typeface="HG丸ｺﾞｼｯｸM-PRO" panose="020F0600000000000000" pitchFamily="50" charset="-128"/>
                <a:ea typeface="HG丸ｺﾞｼｯｸM-PRO" panose="020F0600000000000000" pitchFamily="50" charset="-128"/>
              </a:rPr>
              <a:t>　特別講演</a:t>
            </a:r>
          </a:p>
        </p:txBody>
      </p:sp>
      <p:sp>
        <p:nvSpPr>
          <p:cNvPr id="27" name="テキスト ボックス 26"/>
          <p:cNvSpPr txBox="1"/>
          <p:nvPr/>
        </p:nvSpPr>
        <p:spPr>
          <a:xfrm>
            <a:off x="-53670" y="8626823"/>
            <a:ext cx="5389877" cy="319639"/>
          </a:xfrm>
          <a:prstGeom prst="rect">
            <a:avLst/>
          </a:prstGeom>
          <a:noFill/>
        </p:spPr>
        <p:txBody>
          <a:bodyPr wrap="square" rtlCol="0">
            <a:spAutoFit/>
          </a:bodyPr>
          <a:lstStyle/>
          <a:p>
            <a:pPr defTabSz="843873"/>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16:5</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０～</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17:00</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　閉会</a:t>
            </a:r>
            <a:r>
              <a:rPr lang="ja-JP" altLang="en-US" sz="1400" dirty="0">
                <a:solidFill>
                  <a:prstClr val="black"/>
                </a:solidFill>
                <a:latin typeface="HG丸ｺﾞｼｯｸM-PRO" panose="020F0600000000000000" pitchFamily="50" charset="-128"/>
                <a:ea typeface="HG丸ｺﾞｼｯｸM-PRO" panose="020F0600000000000000" pitchFamily="50" charset="-128"/>
              </a:rPr>
              <a:t>の辞　平井 敏弘</a:t>
            </a:r>
          </a:p>
        </p:txBody>
      </p:sp>
      <p:sp>
        <p:nvSpPr>
          <p:cNvPr id="28" name="テキスト ボックス 27"/>
          <p:cNvSpPr txBox="1"/>
          <p:nvPr/>
        </p:nvSpPr>
        <p:spPr>
          <a:xfrm>
            <a:off x="2566317" y="4046666"/>
            <a:ext cx="4286869" cy="307777"/>
          </a:xfrm>
          <a:prstGeom prst="rect">
            <a:avLst/>
          </a:prstGeom>
          <a:noFill/>
        </p:spPr>
        <p:txBody>
          <a:bodyPr wrap="square" rtlCol="0">
            <a:spAutoFit/>
          </a:bodyPr>
          <a:lstStyle/>
          <a:p>
            <a:pPr defTabSz="843873"/>
            <a:r>
              <a:rPr lang="ja-JP" altLang="en-US" sz="1400" dirty="0">
                <a:solidFill>
                  <a:prstClr val="black"/>
                </a:solidFill>
                <a:latin typeface="HG丸ｺﾞｼｯｸM-PRO" panose="020F0600000000000000" pitchFamily="50" charset="-128"/>
                <a:ea typeface="HG丸ｺﾞｼｯｸM-PRO" panose="020F0600000000000000" pitchFamily="50" charset="-128"/>
              </a:rPr>
              <a:t>座長</a:t>
            </a:r>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　</a:t>
            </a:r>
            <a:r>
              <a:rPr lang="ja-JP" altLang="en-US" sz="1400" kern="100" dirty="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服部 芳</a:t>
            </a:r>
            <a:r>
              <a:rPr lang="ja-JP" altLang="en-US" sz="14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枝</a:t>
            </a:r>
            <a:r>
              <a:rPr lang="ja-JP" altLang="en-US" sz="1200" kern="100" dirty="0" smtClean="0">
                <a:solidFill>
                  <a:prstClr val="black"/>
                </a:solidFill>
                <a:latin typeface="HG丸ｺﾞｼｯｸM-PRO" panose="020F0600000000000000" pitchFamily="50" charset="-128"/>
                <a:ea typeface="HG丸ｺﾞｼｯｸM-PRO" panose="020F0600000000000000" pitchFamily="50" charset="-128"/>
                <a:cs typeface="Courier New" panose="02070309020205020404" pitchFamily="49" charset="0"/>
              </a:rPr>
              <a:t>　</a:t>
            </a:r>
            <a:r>
              <a:rPr lang="ja-JP" altLang="en-US" sz="1050"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岡山</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大学病院 </a:t>
            </a:r>
            <a:r>
              <a:rPr lang="en-US" altLang="ja-JP"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ICU</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CICU </a:t>
            </a:r>
            <a:r>
              <a:rPr lang="ja-JP" altLang="en-US" sz="1050" dirty="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看護師</a:t>
            </a:r>
            <a:r>
              <a:rPr lang="ja-JP" altLang="en-US" sz="1050" dirty="0" smtClean="0">
                <a:solidFill>
                  <a:prstClr val="black"/>
                </a:solidFill>
                <a:latin typeface="HG丸ｺﾞｼｯｸM-PRO" panose="020F0600000000000000" pitchFamily="50" charset="-128"/>
                <a:ea typeface="HG丸ｺﾞｼｯｸM-PRO" panose="020F0600000000000000" pitchFamily="50" charset="-128"/>
                <a:cs typeface="Times New Roman" panose="02020603050405020304" pitchFamily="18" charset="0"/>
              </a:rPr>
              <a:t>長</a:t>
            </a:r>
            <a:endParaRPr lang="ja-JP" altLang="en-US" sz="1050" dirty="0">
              <a:solidFill>
                <a:prstClr val="black"/>
              </a:solidFill>
              <a:latin typeface="HG丸ｺﾞｼｯｸM-PRO" panose="020F0600000000000000" pitchFamily="50" charset="-128"/>
              <a:ea typeface="HG丸ｺﾞｼｯｸM-PRO" panose="020F0600000000000000" pitchFamily="50" charset="-128"/>
            </a:endParaRPr>
          </a:p>
        </p:txBody>
      </p:sp>
      <p:sp>
        <p:nvSpPr>
          <p:cNvPr id="30" name="テキスト ボックス 29"/>
          <p:cNvSpPr txBox="1"/>
          <p:nvPr/>
        </p:nvSpPr>
        <p:spPr>
          <a:xfrm>
            <a:off x="263770" y="9247021"/>
            <a:ext cx="6530973" cy="404726"/>
          </a:xfrm>
          <a:prstGeom prst="rect">
            <a:avLst/>
          </a:prstGeom>
          <a:noFill/>
        </p:spPr>
        <p:txBody>
          <a:bodyPr wrap="square" rtlCol="0">
            <a:spAutoFit/>
          </a:bodyPr>
          <a:lstStyle/>
          <a:p>
            <a:pPr defTabSz="843873"/>
            <a:r>
              <a:rPr lang="en-US" altLang="ja-JP" sz="1015" dirty="0">
                <a:solidFill>
                  <a:prstClr val="black"/>
                </a:solidFill>
                <a:latin typeface="HG丸ｺﾞｼｯｸM-PRO" panose="020F0600000000000000" pitchFamily="50" charset="-128"/>
                <a:ea typeface="HG丸ｺﾞｼｯｸM-PRO" panose="020F0600000000000000" pitchFamily="50" charset="-128"/>
              </a:rPr>
              <a:t>【</a:t>
            </a:r>
            <a:r>
              <a:rPr lang="ja-JP" altLang="en-US" sz="1015" dirty="0">
                <a:solidFill>
                  <a:prstClr val="black"/>
                </a:solidFill>
                <a:latin typeface="HG丸ｺﾞｼｯｸM-PRO" panose="020F0600000000000000" pitchFamily="50" charset="-128"/>
                <a:ea typeface="HG丸ｺﾞｼｯｸM-PRO" panose="020F0600000000000000" pitchFamily="50" charset="-128"/>
              </a:rPr>
              <a:t>お問い合わせ</a:t>
            </a:r>
            <a:r>
              <a:rPr lang="en-US" altLang="ja-JP" sz="1015" dirty="0">
                <a:solidFill>
                  <a:prstClr val="black"/>
                </a:solidFill>
                <a:latin typeface="HG丸ｺﾞｼｯｸM-PRO" panose="020F0600000000000000" pitchFamily="50" charset="-128"/>
                <a:ea typeface="HG丸ｺﾞｼｯｸM-PRO" panose="020F0600000000000000" pitchFamily="50" charset="-128"/>
              </a:rPr>
              <a:t>】</a:t>
            </a:r>
            <a:r>
              <a:rPr lang="ja-JP" altLang="en-US" sz="1015" dirty="0">
                <a:solidFill>
                  <a:prstClr val="black"/>
                </a:solidFill>
                <a:latin typeface="HG丸ｺﾞｼｯｸM-PRO" panose="020F0600000000000000" pitchFamily="50" charset="-128"/>
                <a:ea typeface="HG丸ｺﾞｼｯｸM-PRO" panose="020F0600000000000000" pitchFamily="50" charset="-128"/>
              </a:rPr>
              <a:t>　岡山大学病院　臨床栄養部内　</a:t>
            </a:r>
            <a:r>
              <a:rPr lang="en-US" altLang="ja-JP" sz="1015" dirty="0">
                <a:solidFill>
                  <a:prstClr val="black"/>
                </a:solidFill>
                <a:latin typeface="HG丸ｺﾞｼｯｸM-PRO" panose="020F0600000000000000" pitchFamily="50" charset="-128"/>
                <a:ea typeface="HG丸ｺﾞｼｯｸM-PRO" panose="020F0600000000000000" pitchFamily="50" charset="-128"/>
              </a:rPr>
              <a:t>Okayama Nutrition Club</a:t>
            </a:r>
            <a:r>
              <a:rPr lang="ja-JP" altLang="en-US" sz="1015" dirty="0">
                <a:solidFill>
                  <a:prstClr val="black"/>
                </a:solidFill>
                <a:latin typeface="HG丸ｺﾞｼｯｸM-PRO" panose="020F0600000000000000" pitchFamily="50" charset="-128"/>
                <a:ea typeface="HG丸ｺﾞｼｯｸM-PRO" panose="020F0600000000000000" pitchFamily="50" charset="-128"/>
              </a:rPr>
              <a:t>事務局　長谷川祐子</a:t>
            </a:r>
          </a:p>
          <a:p>
            <a:pPr defTabSz="843873"/>
            <a:r>
              <a:rPr lang="ja-JP" altLang="en-US" sz="1015" dirty="0">
                <a:solidFill>
                  <a:prstClr val="black"/>
                </a:solidFill>
                <a:latin typeface="HG丸ｺﾞｼｯｸM-PRO" panose="020F0600000000000000" pitchFamily="50" charset="-128"/>
                <a:ea typeface="HG丸ｺﾞｼｯｸM-PRO" panose="020F0600000000000000" pitchFamily="50" charset="-128"/>
              </a:rPr>
              <a:t>　</a:t>
            </a:r>
            <a:r>
              <a:rPr lang="ja-JP" altLang="en-US" sz="900" dirty="0">
                <a:solidFill>
                  <a:prstClr val="black"/>
                </a:solidFill>
                <a:latin typeface="HG丸ｺﾞｼｯｸM-PRO" panose="020F0600000000000000" pitchFamily="50" charset="-128"/>
                <a:ea typeface="HG丸ｺﾞｼｯｸM-PRO" panose="020F0600000000000000" pitchFamily="50" charset="-128"/>
              </a:rPr>
              <a:t>〒</a:t>
            </a:r>
            <a:r>
              <a:rPr lang="en-US" altLang="ja-JP" sz="900" dirty="0">
                <a:solidFill>
                  <a:prstClr val="black"/>
                </a:solidFill>
                <a:latin typeface="HG丸ｺﾞｼｯｸM-PRO" panose="020F0600000000000000" pitchFamily="50" charset="-128"/>
                <a:ea typeface="HG丸ｺﾞｼｯｸM-PRO" panose="020F0600000000000000" pitchFamily="50" charset="-128"/>
              </a:rPr>
              <a:t>700-8558 </a:t>
            </a:r>
            <a:r>
              <a:rPr lang="ja-JP" altLang="en-US" sz="900" dirty="0">
                <a:solidFill>
                  <a:prstClr val="black"/>
                </a:solidFill>
                <a:latin typeface="HG丸ｺﾞｼｯｸM-PRO" panose="020F0600000000000000" pitchFamily="50" charset="-128"/>
                <a:ea typeface="HG丸ｺﾞｼｯｸM-PRO" panose="020F0600000000000000" pitchFamily="50" charset="-128"/>
              </a:rPr>
              <a:t>岡山県岡山市鹿田町</a:t>
            </a:r>
            <a:r>
              <a:rPr lang="en-US" altLang="ja-JP" sz="900" dirty="0">
                <a:solidFill>
                  <a:prstClr val="black"/>
                </a:solidFill>
                <a:latin typeface="HG丸ｺﾞｼｯｸM-PRO" panose="020F0600000000000000" pitchFamily="50" charset="-128"/>
                <a:ea typeface="HG丸ｺﾞｼｯｸM-PRO" panose="020F0600000000000000" pitchFamily="50" charset="-128"/>
              </a:rPr>
              <a:t>2-5-1 </a:t>
            </a:r>
            <a:r>
              <a:rPr lang="ja-JP" altLang="en-US" sz="900" dirty="0">
                <a:solidFill>
                  <a:prstClr val="black"/>
                </a:solidFill>
                <a:latin typeface="HG丸ｺﾞｼｯｸM-PRO" panose="020F0600000000000000" pitchFamily="50" charset="-128"/>
                <a:ea typeface="HG丸ｺﾞｼｯｸM-PRO" panose="020F0600000000000000" pitchFamily="50" charset="-128"/>
              </a:rPr>
              <a:t>　</a:t>
            </a:r>
            <a:r>
              <a:rPr lang="en-US" altLang="ja-JP" sz="900" dirty="0">
                <a:solidFill>
                  <a:prstClr val="black"/>
                </a:solidFill>
                <a:latin typeface="HG丸ｺﾞｼｯｸM-PRO" panose="020F0600000000000000" pitchFamily="50" charset="-128"/>
                <a:ea typeface="HG丸ｺﾞｼｯｸM-PRO" panose="020F0600000000000000" pitchFamily="50" charset="-128"/>
              </a:rPr>
              <a:t>TEL: 086-235-7620</a:t>
            </a:r>
            <a:r>
              <a:rPr lang="ja-JP" altLang="en-US" sz="900" dirty="0">
                <a:solidFill>
                  <a:prstClr val="black"/>
                </a:solidFill>
                <a:latin typeface="HG丸ｺﾞｼｯｸM-PRO" panose="020F0600000000000000" pitchFamily="50" charset="-128"/>
                <a:ea typeface="HG丸ｺﾞｼｯｸM-PRO" panose="020F0600000000000000" pitchFamily="50" charset="-128"/>
              </a:rPr>
              <a:t>　</a:t>
            </a:r>
            <a:r>
              <a:rPr lang="en-US" altLang="ja-JP" sz="900" dirty="0">
                <a:solidFill>
                  <a:prstClr val="black"/>
                </a:solidFill>
                <a:latin typeface="HG丸ｺﾞｼｯｸM-PRO" panose="020F0600000000000000" pitchFamily="50" charset="-128"/>
                <a:ea typeface="HG丸ｺﾞｼｯｸM-PRO" panose="020F0600000000000000" pitchFamily="50" charset="-128"/>
              </a:rPr>
              <a:t>E-mail: hasegawa-y@adm.okayama-u.ac.jp</a:t>
            </a:r>
            <a:endParaRPr lang="ja-JP" altLang="en-US" sz="1015" dirty="0">
              <a:solidFill>
                <a:prstClr val="black"/>
              </a:solidFill>
              <a:latin typeface="HG丸ｺﾞｼｯｸM-PRO" panose="020F0600000000000000" pitchFamily="50" charset="-128"/>
              <a:ea typeface="HG丸ｺﾞｼｯｸM-PRO" panose="020F0600000000000000" pitchFamily="50" charset="-128"/>
            </a:endParaRPr>
          </a:p>
        </p:txBody>
      </p:sp>
      <p:sp>
        <p:nvSpPr>
          <p:cNvPr id="31" name="テキスト ボックス 30"/>
          <p:cNvSpPr txBox="1"/>
          <p:nvPr/>
        </p:nvSpPr>
        <p:spPr>
          <a:xfrm>
            <a:off x="-53401" y="8905705"/>
            <a:ext cx="6964803" cy="430887"/>
          </a:xfrm>
          <a:prstGeom prst="rect">
            <a:avLst/>
          </a:prstGeom>
          <a:noFill/>
        </p:spPr>
        <p:txBody>
          <a:bodyPr wrap="square" rtlCol="0">
            <a:spAutoFit/>
          </a:bodyPr>
          <a:lstStyle/>
          <a:p>
            <a:pPr algn="ctr">
              <a:defRPr/>
            </a:pPr>
            <a:r>
              <a:rPr lang="en-US" altLang="ja-JP" sz="1100" dirty="0">
                <a:solidFill>
                  <a:prstClr val="black"/>
                </a:solidFill>
                <a:latin typeface="HG丸ｺﾞｼｯｸM-PRO" panose="020F0600000000000000" pitchFamily="50" charset="-128"/>
                <a:ea typeface="HG丸ｺﾞｼｯｸM-PRO" panose="020F0600000000000000" pitchFamily="50" charset="-128"/>
              </a:rPr>
              <a:t>【</a:t>
            </a:r>
            <a:r>
              <a:rPr lang="ja-JP" altLang="en-US" sz="1100" dirty="0">
                <a:solidFill>
                  <a:prstClr val="black"/>
                </a:solidFill>
                <a:latin typeface="HG丸ｺﾞｼｯｸM-PRO" panose="020F0600000000000000" pitchFamily="50" charset="-128"/>
                <a:ea typeface="HG丸ｺﾞｼｯｸM-PRO" panose="020F0600000000000000" pitchFamily="50" charset="-128"/>
              </a:rPr>
              <a:t>共催</a:t>
            </a:r>
            <a:r>
              <a:rPr lang="en-US" altLang="ja-JP" sz="1100" dirty="0" smtClean="0">
                <a:solidFill>
                  <a:prstClr val="black"/>
                </a:solidFill>
                <a:latin typeface="HG丸ｺﾞｼｯｸM-PRO" panose="020F0600000000000000" pitchFamily="50" charset="-128"/>
                <a:ea typeface="HG丸ｺﾞｼｯｸM-PRO" panose="020F0600000000000000" pitchFamily="50" charset="-128"/>
              </a:rPr>
              <a:t>】</a:t>
            </a:r>
            <a:r>
              <a:rPr lang="ja-JP" altLang="en-US" sz="1100" dirty="0" smtClean="0">
                <a:solidFill>
                  <a:prstClr val="black"/>
                </a:solidFill>
                <a:latin typeface="HG丸ｺﾞｼｯｸM-PRO" panose="020F0600000000000000" pitchFamily="50" charset="-128"/>
                <a:ea typeface="HG丸ｺﾞｼｯｸM-PRO" panose="020F0600000000000000" pitchFamily="50" charset="-128"/>
              </a:rPr>
              <a:t>岡山県医師会　／　岡山県病院薬剤師会　／　</a:t>
            </a:r>
            <a:r>
              <a:rPr lang="en-US" altLang="ja-JP" sz="1100" dirty="0" smtClean="0">
                <a:solidFill>
                  <a:prstClr val="black"/>
                </a:solidFill>
                <a:latin typeface="HG丸ｺﾞｼｯｸM-PRO" panose="020F0600000000000000" pitchFamily="50" charset="-128"/>
                <a:ea typeface="HG丸ｺﾞｼｯｸM-PRO" panose="020F0600000000000000" pitchFamily="50" charset="-128"/>
              </a:rPr>
              <a:t>Okayama </a:t>
            </a:r>
            <a:r>
              <a:rPr lang="en-US" altLang="ja-JP" sz="1100" dirty="0" err="1">
                <a:solidFill>
                  <a:prstClr val="black"/>
                </a:solidFill>
                <a:latin typeface="HG丸ｺﾞｼｯｸM-PRO" panose="020F0600000000000000" pitchFamily="50" charset="-128"/>
                <a:ea typeface="HG丸ｺﾞｼｯｸM-PRO" panose="020F0600000000000000" pitchFamily="50" charset="-128"/>
              </a:rPr>
              <a:t>Nutririon</a:t>
            </a:r>
            <a:r>
              <a:rPr lang="en-US" altLang="ja-JP" sz="1100" dirty="0">
                <a:solidFill>
                  <a:prstClr val="black"/>
                </a:solidFill>
                <a:latin typeface="HG丸ｺﾞｼｯｸM-PRO" panose="020F0600000000000000" pitchFamily="50" charset="-128"/>
                <a:ea typeface="HG丸ｺﾞｼｯｸM-PRO" panose="020F0600000000000000" pitchFamily="50" charset="-128"/>
              </a:rPr>
              <a:t> Club </a:t>
            </a:r>
            <a:r>
              <a:rPr lang="ja-JP" altLang="en-US" sz="1100" dirty="0">
                <a:solidFill>
                  <a:prstClr val="black"/>
                </a:solidFill>
                <a:latin typeface="HG丸ｺﾞｼｯｸM-PRO" panose="020F0600000000000000" pitchFamily="50" charset="-128"/>
                <a:ea typeface="HG丸ｺﾞｼｯｸM-PRO" panose="020F0600000000000000" pitchFamily="50" charset="-128"/>
              </a:rPr>
              <a:t>　</a:t>
            </a:r>
            <a:endParaRPr lang="en-US" altLang="ja-JP" sz="1100" dirty="0">
              <a:solidFill>
                <a:prstClr val="black"/>
              </a:solidFill>
              <a:latin typeface="HG丸ｺﾞｼｯｸM-PRO" panose="020F0600000000000000" pitchFamily="50" charset="-128"/>
              <a:ea typeface="HG丸ｺﾞｼｯｸM-PRO" panose="020F0600000000000000" pitchFamily="50" charset="-128"/>
            </a:endParaRPr>
          </a:p>
          <a:p>
            <a:pPr algn="ctr">
              <a:defRPr/>
            </a:pPr>
            <a:r>
              <a:rPr lang="ja-JP" altLang="en-US" sz="1100" dirty="0" smtClean="0">
                <a:solidFill>
                  <a:prstClr val="black"/>
                </a:solidFill>
                <a:latin typeface="HG丸ｺﾞｼｯｸM-PRO" panose="020F0600000000000000" pitchFamily="50" charset="-128"/>
                <a:ea typeface="HG丸ｺﾞｼｯｸM-PRO" panose="020F0600000000000000" pitchFamily="50" charset="-128"/>
              </a:rPr>
              <a:t>株式</a:t>
            </a:r>
            <a:r>
              <a:rPr lang="ja-JP" altLang="en-US" sz="1100" dirty="0">
                <a:solidFill>
                  <a:prstClr val="black"/>
                </a:solidFill>
                <a:latin typeface="HG丸ｺﾞｼｯｸM-PRO" panose="020F0600000000000000" pitchFamily="50" charset="-128"/>
                <a:ea typeface="HG丸ｺﾞｼｯｸM-PRO" panose="020F0600000000000000" pitchFamily="50" charset="-128"/>
              </a:rPr>
              <a:t>会社大塚製薬工場 </a:t>
            </a:r>
            <a:r>
              <a:rPr lang="ja-JP" altLang="en-US" sz="1100" dirty="0" smtClean="0">
                <a:solidFill>
                  <a:prstClr val="black"/>
                </a:solidFill>
                <a:latin typeface="HG丸ｺﾞｼｯｸM-PRO" panose="020F0600000000000000" pitchFamily="50" charset="-128"/>
                <a:ea typeface="HG丸ｺﾞｼｯｸM-PRO" panose="020F0600000000000000" pitchFamily="50" charset="-128"/>
              </a:rPr>
              <a:t> </a:t>
            </a:r>
            <a:r>
              <a:rPr lang="en-US" altLang="ja-JP" sz="1100" dirty="0" smtClean="0">
                <a:solidFill>
                  <a:prstClr val="black"/>
                </a:solidFill>
                <a:latin typeface="HG丸ｺﾞｼｯｸM-PRO" panose="020F0600000000000000" pitchFamily="50" charset="-128"/>
                <a:ea typeface="HG丸ｺﾞｼｯｸM-PRO" panose="020F0600000000000000" pitchFamily="50" charset="-128"/>
              </a:rPr>
              <a:t>/</a:t>
            </a:r>
            <a:r>
              <a:rPr lang="ja-JP" altLang="en-US" sz="1100" dirty="0" smtClean="0">
                <a:solidFill>
                  <a:prstClr val="black"/>
                </a:solidFill>
                <a:latin typeface="HG丸ｺﾞｼｯｸM-PRO" panose="020F0600000000000000" pitchFamily="50" charset="-128"/>
                <a:ea typeface="HG丸ｺﾞｼｯｸM-PRO" panose="020F0600000000000000" pitchFamily="50" charset="-128"/>
              </a:rPr>
              <a:t> </a:t>
            </a:r>
            <a:r>
              <a:rPr lang="ja-JP" altLang="en-US" sz="1100" dirty="0">
                <a:solidFill>
                  <a:prstClr val="black"/>
                </a:solidFill>
                <a:latin typeface="HG丸ｺﾞｼｯｸM-PRO" panose="020F0600000000000000" pitchFamily="50" charset="-128"/>
                <a:ea typeface="HG丸ｺﾞｼｯｸM-PRO" panose="020F0600000000000000" pitchFamily="50" charset="-128"/>
              </a:rPr>
              <a:t>イーエヌ大塚製薬株式会社</a:t>
            </a:r>
          </a:p>
        </p:txBody>
      </p:sp>
      <p:sp>
        <p:nvSpPr>
          <p:cNvPr id="13" name="正方形/長方形 12"/>
          <p:cNvSpPr/>
          <p:nvPr/>
        </p:nvSpPr>
        <p:spPr>
          <a:xfrm>
            <a:off x="97501" y="7315615"/>
            <a:ext cx="6589366" cy="646331"/>
          </a:xfrm>
          <a:prstGeom prst="rect">
            <a:avLst/>
          </a:prstGeom>
        </p:spPr>
        <p:txBody>
          <a:bodyPr wrap="square">
            <a:spAutoFit/>
          </a:bodyPr>
          <a:lstStyle/>
          <a:p>
            <a:pPr algn="ctr"/>
            <a:r>
              <a:rPr lang="ja-JP" altLang="ja-JP" sz="1800" dirty="0" smtClean="0">
                <a:latin typeface="HG丸ｺﾞｼｯｸM-PRO" panose="020F0600000000000000" pitchFamily="50" charset="-128"/>
                <a:ea typeface="HG丸ｺﾞｼｯｸM-PRO" panose="020F0600000000000000" pitchFamily="50" charset="-128"/>
              </a:rPr>
              <a:t>高齢者</a:t>
            </a:r>
            <a:r>
              <a:rPr lang="ja-JP" altLang="ja-JP" sz="1800" dirty="0">
                <a:latin typeface="HG丸ｺﾞｼｯｸM-PRO" panose="020F0600000000000000" pitchFamily="50" charset="-128"/>
                <a:ea typeface="HG丸ｺﾞｼｯｸM-PRO" panose="020F0600000000000000" pitchFamily="50" charset="-128"/>
              </a:rPr>
              <a:t>医療におけるフレイルと栄養の問題</a:t>
            </a:r>
          </a:p>
          <a:p>
            <a:pPr algn="ctr"/>
            <a:r>
              <a:rPr lang="ja-JP" altLang="ja-JP" sz="1800" dirty="0">
                <a:latin typeface="HG丸ｺﾞｼｯｸM-PRO" panose="020F0600000000000000" pitchFamily="50" charset="-128"/>
                <a:ea typeface="HG丸ｺﾞｼｯｸM-PRO" panose="020F0600000000000000" pitchFamily="50" charset="-128"/>
              </a:rPr>
              <a:t>～身体機能維持と</a:t>
            </a:r>
            <a:r>
              <a:rPr lang="en-US" altLang="ja-JP" sz="1800" dirty="0">
                <a:latin typeface="HG丸ｺﾞｼｯｸM-PRO" panose="020F0600000000000000" pitchFamily="50" charset="-128"/>
                <a:ea typeface="HG丸ｺﾞｼｯｸM-PRO" panose="020F0600000000000000" pitchFamily="50" charset="-128"/>
              </a:rPr>
              <a:t>ONS</a:t>
            </a:r>
            <a:r>
              <a:rPr lang="ja-JP" altLang="ja-JP" sz="1800" dirty="0">
                <a:latin typeface="HG丸ｺﾞｼｯｸM-PRO" panose="020F0600000000000000" pitchFamily="50" charset="-128"/>
                <a:ea typeface="HG丸ｺﾞｼｯｸM-PRO" panose="020F0600000000000000" pitchFamily="50" charset="-128"/>
              </a:rPr>
              <a:t>（経口的栄養補助）の</a:t>
            </a:r>
            <a:r>
              <a:rPr lang="ja-JP" altLang="ja-JP" sz="1800" dirty="0" smtClean="0">
                <a:latin typeface="HG丸ｺﾞｼｯｸM-PRO" panose="020F0600000000000000" pitchFamily="50" charset="-128"/>
                <a:ea typeface="HG丸ｺﾞｼｯｸM-PRO" panose="020F0600000000000000" pitchFamily="50" charset="-128"/>
              </a:rPr>
              <a:t>重要性</a:t>
            </a:r>
            <a:r>
              <a:rPr lang="ja-JP" altLang="en-US" sz="1800" dirty="0" smtClean="0">
                <a:latin typeface="HG丸ｺﾞｼｯｸM-PRO" panose="020F0600000000000000" pitchFamily="50" charset="-128"/>
                <a:ea typeface="HG丸ｺﾞｼｯｸM-PRO" panose="020F0600000000000000" pitchFamily="50" charset="-128"/>
              </a:rPr>
              <a:t>（仮）</a:t>
            </a:r>
            <a:r>
              <a:rPr lang="ja-JP" altLang="ja-JP" sz="1800" dirty="0" smtClean="0">
                <a:latin typeface="HG丸ｺﾞｼｯｸM-PRO" panose="020F0600000000000000" pitchFamily="50" charset="-128"/>
                <a:ea typeface="HG丸ｺﾞｼｯｸM-PRO" panose="020F0600000000000000" pitchFamily="50" charset="-128"/>
              </a:rPr>
              <a:t>～</a:t>
            </a:r>
            <a:endParaRPr lang="ja-JP" altLang="en-US" sz="1800" dirty="0">
              <a:solidFill>
                <a:prstClr val="black"/>
              </a:solidFill>
              <a:latin typeface="HG丸ｺﾞｼｯｸM-PRO" panose="020F0600000000000000" pitchFamily="50" charset="-128"/>
              <a:ea typeface="HG丸ｺﾞｼｯｸM-PRO" panose="020F0600000000000000" pitchFamily="50" charset="-128"/>
            </a:endParaRPr>
          </a:p>
        </p:txBody>
      </p:sp>
      <p:sp>
        <p:nvSpPr>
          <p:cNvPr id="32" name="正方形/長方形 31"/>
          <p:cNvSpPr/>
          <p:nvPr/>
        </p:nvSpPr>
        <p:spPr>
          <a:xfrm>
            <a:off x="-73250" y="6037482"/>
            <a:ext cx="7004500" cy="369332"/>
          </a:xfrm>
          <a:prstGeom prst="rect">
            <a:avLst/>
          </a:prstGeom>
        </p:spPr>
        <p:txBody>
          <a:bodyPr wrap="square">
            <a:spAutoFit/>
          </a:bodyPr>
          <a:lstStyle/>
          <a:p>
            <a:pPr algn="ctr" defTabSz="843873"/>
            <a:r>
              <a:rPr lang="en-US" altLang="ja-JP" sz="1800" dirty="0" smtClean="0">
                <a:solidFill>
                  <a:prstClr val="black"/>
                </a:solidFill>
                <a:latin typeface="HG丸ｺﾞｼｯｸM-PRO" panose="020F0600000000000000" pitchFamily="50" charset="-128"/>
                <a:ea typeface="HG丸ｺﾞｼｯｸM-PRO" panose="020F0600000000000000" pitchFamily="50" charset="-128"/>
              </a:rPr>
              <a:t>『</a:t>
            </a:r>
            <a:r>
              <a:rPr lang="ja-JP" altLang="ja-JP" sz="1800" dirty="0" smtClean="0"/>
              <a:t>ミールラウンド</a:t>
            </a:r>
            <a:r>
              <a:rPr lang="ja-JP" altLang="ja-JP" sz="1800" dirty="0"/>
              <a:t>を模した多職種連携ワークショップの</a:t>
            </a:r>
            <a:r>
              <a:rPr lang="ja-JP" altLang="ja-JP" sz="1800" dirty="0" smtClean="0"/>
              <a:t>ご案内</a:t>
            </a:r>
            <a:r>
              <a:rPr lang="en-US" altLang="ja-JP" sz="1800" dirty="0" smtClean="0">
                <a:solidFill>
                  <a:prstClr val="black"/>
                </a:solidFill>
                <a:latin typeface="HG丸ｺﾞｼｯｸM-PRO" panose="020F0600000000000000" pitchFamily="50" charset="-128"/>
                <a:ea typeface="HG丸ｺﾞｼｯｸM-PRO" panose="020F0600000000000000" pitchFamily="50" charset="-128"/>
              </a:rPr>
              <a:t>』</a:t>
            </a:r>
            <a:endParaRPr lang="ja-JP" altLang="en-US" sz="1800" dirty="0">
              <a:solidFill>
                <a:prstClr val="black"/>
              </a:solidFill>
              <a:latin typeface="HG丸ｺﾞｼｯｸM-PRO" panose="020F0600000000000000" pitchFamily="50" charset="-128"/>
              <a:ea typeface="HG丸ｺﾞｼｯｸM-PRO" panose="020F0600000000000000" pitchFamily="50" charset="-128"/>
            </a:endParaRPr>
          </a:p>
        </p:txBody>
      </p:sp>
      <p:sp>
        <p:nvSpPr>
          <p:cNvPr id="37" name="正方形/長方形 36"/>
          <p:cNvSpPr/>
          <p:nvPr/>
        </p:nvSpPr>
        <p:spPr>
          <a:xfrm>
            <a:off x="3248337" y="8659684"/>
            <a:ext cx="3889904" cy="253916"/>
          </a:xfrm>
          <a:prstGeom prst="rect">
            <a:avLst/>
          </a:prstGeom>
        </p:spPr>
        <p:txBody>
          <a:bodyPr wrap="square">
            <a:spAutoFit/>
          </a:bodyPr>
          <a:lstStyle/>
          <a:p>
            <a:r>
              <a:rPr lang="ja-JP" altLang="ja-JP" sz="1050" dirty="0">
                <a:latin typeface="HG丸ｺﾞｼｯｸM-PRO" panose="020F0600000000000000" pitchFamily="50" charset="-128"/>
                <a:ea typeface="HG丸ｺﾞｼｯｸM-PRO" panose="020F0600000000000000" pitchFamily="50" charset="-128"/>
              </a:rPr>
              <a:t>川崎医療福祉大学客員</a:t>
            </a:r>
            <a:r>
              <a:rPr lang="ja-JP" altLang="ja-JP" sz="1050" dirty="0" smtClean="0">
                <a:latin typeface="HG丸ｺﾞｼｯｸM-PRO" panose="020F0600000000000000" pitchFamily="50" charset="-128"/>
                <a:ea typeface="HG丸ｺﾞｼｯｸM-PRO" panose="020F0600000000000000" pitchFamily="50" charset="-128"/>
              </a:rPr>
              <a:t>教授</a:t>
            </a:r>
            <a:r>
              <a:rPr lang="ja-JP" altLang="en-US" sz="1050" dirty="0">
                <a:latin typeface="HG丸ｺﾞｼｯｸM-PRO" panose="020F0600000000000000" pitchFamily="50" charset="-128"/>
                <a:ea typeface="HG丸ｺﾞｼｯｸM-PRO" panose="020F0600000000000000" pitchFamily="50" charset="-128"/>
              </a:rPr>
              <a:t> </a:t>
            </a:r>
            <a:r>
              <a:rPr lang="en-US" altLang="ja-JP" sz="1050" dirty="0" smtClean="0">
                <a:latin typeface="HG丸ｺﾞｼｯｸM-PRO" panose="020F0600000000000000" pitchFamily="50" charset="-128"/>
                <a:ea typeface="HG丸ｺﾞｼｯｸM-PRO" panose="020F0600000000000000" pitchFamily="50" charset="-128"/>
              </a:rPr>
              <a:t>/ </a:t>
            </a:r>
            <a:r>
              <a:rPr lang="ja-JP" altLang="ja-JP" sz="1050" dirty="0" smtClean="0">
                <a:latin typeface="HG丸ｺﾞｼｯｸM-PRO" panose="020F0600000000000000" pitchFamily="50" charset="-128"/>
                <a:ea typeface="HG丸ｺﾞｼｯｸM-PRO" panose="020F0600000000000000" pitchFamily="50" charset="-128"/>
              </a:rPr>
              <a:t>公立</a:t>
            </a:r>
            <a:r>
              <a:rPr lang="ja-JP" altLang="ja-JP" sz="1050" dirty="0">
                <a:latin typeface="HG丸ｺﾞｼｯｸM-PRO" panose="020F0600000000000000" pitchFamily="50" charset="-128"/>
                <a:ea typeface="HG丸ｺﾞｼｯｸM-PRO" panose="020F0600000000000000" pitchFamily="50" charset="-128"/>
              </a:rPr>
              <a:t>みつぎ総合病院代表顧問</a:t>
            </a:r>
          </a:p>
        </p:txBody>
      </p:sp>
      <p:sp>
        <p:nvSpPr>
          <p:cNvPr id="34" name="テキスト ボックス 33"/>
          <p:cNvSpPr txBox="1"/>
          <p:nvPr/>
        </p:nvSpPr>
        <p:spPr>
          <a:xfrm>
            <a:off x="1073309" y="2614322"/>
            <a:ext cx="2576609" cy="523220"/>
          </a:xfrm>
          <a:prstGeom prst="rect">
            <a:avLst/>
          </a:prstGeom>
          <a:noFill/>
        </p:spPr>
        <p:txBody>
          <a:bodyPr wrap="square" rtlCol="0">
            <a:spAutoFit/>
          </a:bodyPr>
          <a:lstStyle/>
          <a:p>
            <a:pPr defTabSz="843873"/>
            <a:r>
              <a:rPr lang="ja-JP" altLang="en-US" sz="1400" dirty="0" smtClean="0">
                <a:latin typeface="HG丸ｺﾞｼｯｸM-PRO" panose="020F0600000000000000" pitchFamily="50" charset="-128"/>
                <a:ea typeface="HG丸ｺﾞｼｯｸM-PRO" panose="020F0600000000000000" pitchFamily="50" charset="-128"/>
              </a:rPr>
              <a:t>岡山県医師会</a:t>
            </a:r>
            <a:endParaRPr lang="en-US" altLang="ja-JP" sz="1400" dirty="0" smtClean="0">
              <a:latin typeface="HG丸ｺﾞｼｯｸM-PRO" panose="020F0600000000000000" pitchFamily="50" charset="-128"/>
              <a:ea typeface="HG丸ｺﾞｼｯｸM-PRO" panose="020F0600000000000000" pitchFamily="50" charset="-128"/>
            </a:endParaRPr>
          </a:p>
          <a:p>
            <a:pPr defTabSz="843873"/>
            <a:r>
              <a:rPr lang="ja-JP" altLang="en-US" sz="1400" dirty="0" smtClean="0">
                <a:latin typeface="HG丸ｺﾞｼｯｸM-PRO" panose="020F0600000000000000" pitchFamily="50" charset="-128"/>
                <a:ea typeface="HG丸ｺﾞｼｯｸM-PRO" panose="020F0600000000000000" pitchFamily="50" charset="-128"/>
              </a:rPr>
              <a:t>三木記念ホール</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36" name="テキスト ボックス 35"/>
          <p:cNvSpPr txBox="1"/>
          <p:nvPr/>
        </p:nvSpPr>
        <p:spPr>
          <a:xfrm>
            <a:off x="-53670" y="3774209"/>
            <a:ext cx="6064206" cy="307777"/>
          </a:xfrm>
          <a:prstGeom prst="rect">
            <a:avLst/>
          </a:prstGeom>
          <a:noFill/>
        </p:spPr>
        <p:txBody>
          <a:bodyPr wrap="square" rtlCol="0">
            <a:spAutoFit/>
          </a:bodyPr>
          <a:lstStyle/>
          <a:p>
            <a:pPr defTabSz="843873"/>
            <a:r>
              <a:rPr lang="en-US" altLang="ja-JP" sz="1400" dirty="0">
                <a:solidFill>
                  <a:prstClr val="black"/>
                </a:solidFill>
                <a:latin typeface="HG丸ｺﾞｼｯｸM-PRO" panose="020F0600000000000000" pitchFamily="50" charset="-128"/>
                <a:ea typeface="HG丸ｺﾞｼｯｸM-PRO" panose="020F0600000000000000" pitchFamily="50" charset="-128"/>
              </a:rPr>
              <a:t>13:35</a:t>
            </a:r>
            <a:r>
              <a:rPr lang="ja-JP" altLang="en-US" sz="1400" dirty="0">
                <a:solidFill>
                  <a:prstClr val="black"/>
                </a:solidFill>
                <a:latin typeface="HG丸ｺﾞｼｯｸM-PRO" panose="020F0600000000000000" pitchFamily="50" charset="-128"/>
                <a:ea typeface="HG丸ｺﾞｼｯｸM-PRO" panose="020F0600000000000000" pitchFamily="50" charset="-128"/>
              </a:rPr>
              <a:t>～</a:t>
            </a:r>
            <a:r>
              <a:rPr lang="en-US" altLang="ja-JP" sz="1400" dirty="0" smtClean="0">
                <a:solidFill>
                  <a:prstClr val="black"/>
                </a:solidFill>
                <a:latin typeface="HG丸ｺﾞｼｯｸM-PRO" panose="020F0600000000000000" pitchFamily="50" charset="-128"/>
                <a:ea typeface="HG丸ｺﾞｼｯｸM-PRO" panose="020F0600000000000000" pitchFamily="50" charset="-128"/>
              </a:rPr>
              <a:t>13:50</a:t>
            </a:r>
            <a:r>
              <a:rPr lang="ja-JP" altLang="en-US" sz="1400" dirty="0">
                <a:solidFill>
                  <a:prstClr val="black"/>
                </a:solidFill>
                <a:latin typeface="HG丸ｺﾞｼｯｸM-PRO" panose="020F0600000000000000" pitchFamily="50" charset="-128"/>
                <a:ea typeface="HG丸ｺﾞｼｯｸM-PRO" panose="020F0600000000000000" pitchFamily="50" charset="-128"/>
              </a:rPr>
              <a:t>　情報提供　株式会社大塚製薬工場</a:t>
            </a:r>
          </a:p>
        </p:txBody>
      </p:sp>
      <p:sp>
        <p:nvSpPr>
          <p:cNvPr id="35" name="テキスト ボックス 34"/>
          <p:cNvSpPr txBox="1"/>
          <p:nvPr/>
        </p:nvSpPr>
        <p:spPr>
          <a:xfrm>
            <a:off x="3354215" y="2837818"/>
            <a:ext cx="3636579" cy="404726"/>
          </a:xfrm>
          <a:prstGeom prst="rect">
            <a:avLst/>
          </a:prstGeom>
          <a:noFill/>
        </p:spPr>
        <p:txBody>
          <a:bodyPr wrap="square" rtlCol="0">
            <a:spAutoFit/>
          </a:bodyPr>
          <a:lstStyle/>
          <a:p>
            <a:pPr defTabSz="843873"/>
            <a:r>
              <a:rPr lang="ja-JP" altLang="en-US" sz="1000" dirty="0">
                <a:solidFill>
                  <a:prstClr val="black"/>
                </a:solidFill>
                <a:latin typeface="HG丸ｺﾞｼｯｸM-PRO" panose="020F0600000000000000" pitchFamily="50" charset="-128"/>
                <a:ea typeface="HG丸ｺﾞｼｯｸM-PRO" panose="020F0600000000000000" pitchFamily="50" charset="-128"/>
              </a:rPr>
              <a:t>岡山県医師会生涯教育</a:t>
            </a:r>
            <a:r>
              <a:rPr lang="ja-JP" altLang="en-US" sz="1000" dirty="0" smtClean="0">
                <a:solidFill>
                  <a:prstClr val="black"/>
                </a:solidFill>
                <a:latin typeface="HG丸ｺﾞｼｯｸM-PRO" panose="020F0600000000000000" pitchFamily="50" charset="-128"/>
                <a:ea typeface="HG丸ｺﾞｼｯｸM-PRO" panose="020F0600000000000000" pitchFamily="50" charset="-128"/>
              </a:rPr>
              <a:t>講座（</a:t>
            </a:r>
            <a:r>
              <a:rPr lang="en-US" altLang="ja-JP" sz="1000" dirty="0">
                <a:solidFill>
                  <a:prstClr val="black"/>
                </a:solidFill>
                <a:latin typeface="HG丸ｺﾞｼｯｸM-PRO" panose="020F0600000000000000" pitchFamily="50" charset="-128"/>
                <a:ea typeface="HG丸ｺﾞｼｯｸM-PRO" panose="020F0600000000000000" pitchFamily="50" charset="-128"/>
              </a:rPr>
              <a:t>1.5</a:t>
            </a:r>
            <a:r>
              <a:rPr lang="ja-JP" altLang="en-US" sz="1000" dirty="0">
                <a:solidFill>
                  <a:prstClr val="black"/>
                </a:solidFill>
                <a:latin typeface="HG丸ｺﾞｼｯｸM-PRO" panose="020F0600000000000000" pitchFamily="50" charset="-128"/>
                <a:ea typeface="HG丸ｺﾞｼｯｸM-PRO" panose="020F0600000000000000" pitchFamily="50" charset="-128"/>
              </a:rPr>
              <a:t>単位）の</a:t>
            </a:r>
            <a:r>
              <a:rPr lang="ja-JP" altLang="en-US" sz="1000" dirty="0" smtClean="0">
                <a:solidFill>
                  <a:prstClr val="black"/>
                </a:solidFill>
                <a:latin typeface="HG丸ｺﾞｼｯｸM-PRO" panose="020F0600000000000000" pitchFamily="50" charset="-128"/>
                <a:ea typeface="HG丸ｺﾞｼｯｸM-PRO" panose="020F0600000000000000" pitchFamily="50" charset="-128"/>
              </a:rPr>
              <a:t>認定　</a:t>
            </a:r>
            <a:r>
              <a:rPr lang="ja-JP" altLang="en-US" sz="1000" dirty="0" smtClean="0">
                <a:solidFill>
                  <a:srgbClr val="FF0000"/>
                </a:solidFill>
                <a:latin typeface="HG丸ｺﾞｼｯｸM-PRO" panose="020F0600000000000000" pitchFamily="50" charset="-128"/>
                <a:ea typeface="HG丸ｺﾞｼｯｸM-PRO" panose="020F0600000000000000" pitchFamily="50" charset="-128"/>
              </a:rPr>
              <a:t>申請</a:t>
            </a:r>
            <a:r>
              <a:rPr lang="ja-JP" altLang="en-US" sz="1000" dirty="0">
                <a:solidFill>
                  <a:srgbClr val="FF0000"/>
                </a:solidFill>
                <a:latin typeface="HG丸ｺﾞｼｯｸM-PRO" panose="020F0600000000000000" pitchFamily="50" charset="-128"/>
                <a:ea typeface="HG丸ｺﾞｼｯｸM-PRO" panose="020F0600000000000000" pitchFamily="50" charset="-128"/>
              </a:rPr>
              <a:t>予定</a:t>
            </a:r>
            <a:endParaRPr lang="en-US" altLang="ja-JP" sz="1000" dirty="0">
              <a:solidFill>
                <a:srgbClr val="FF0000"/>
              </a:solidFill>
              <a:latin typeface="HG丸ｺﾞｼｯｸM-PRO" panose="020F0600000000000000" pitchFamily="50" charset="-128"/>
              <a:ea typeface="HG丸ｺﾞｼｯｸM-PRO" panose="020F0600000000000000" pitchFamily="50" charset="-128"/>
            </a:endParaRPr>
          </a:p>
          <a:p>
            <a:pPr defTabSz="843873"/>
            <a:r>
              <a:rPr lang="en-US" altLang="ja-JP" sz="1000" dirty="0">
                <a:solidFill>
                  <a:prstClr val="black"/>
                </a:solidFill>
                <a:latin typeface="HG丸ｺﾞｼｯｸM-PRO" panose="020F0600000000000000" pitchFamily="50" charset="-128"/>
                <a:ea typeface="HG丸ｺﾞｼｯｸM-PRO" panose="020F0600000000000000" pitchFamily="50" charset="-128"/>
              </a:rPr>
              <a:t>cc : 12(0.5), 13(0.5), 80(0.5)</a:t>
            </a:r>
            <a:endParaRPr lang="ja-JP" altLang="en-US" sz="1000" dirty="0">
              <a:solidFill>
                <a:prstClr val="black"/>
              </a:solidFill>
              <a:latin typeface="HG丸ｺﾞｼｯｸM-PRO" panose="020F0600000000000000" pitchFamily="50" charset="-128"/>
              <a:ea typeface="HG丸ｺﾞｼｯｸM-PRO" panose="020F0600000000000000" pitchFamily="50" charset="-128"/>
            </a:endParaRPr>
          </a:p>
        </p:txBody>
      </p:sp>
      <p:sp>
        <p:nvSpPr>
          <p:cNvPr id="38" name="正方形/長方形 37"/>
          <p:cNvSpPr/>
          <p:nvPr/>
        </p:nvSpPr>
        <p:spPr>
          <a:xfrm>
            <a:off x="126331" y="9615121"/>
            <a:ext cx="6668412" cy="282898"/>
          </a:xfrm>
          <a:prstGeom prst="rect">
            <a:avLst/>
          </a:prstGeom>
        </p:spPr>
        <p:txBody>
          <a:bodyPr wrap="square">
            <a:spAutoFit/>
          </a:bodyPr>
          <a:lstStyle/>
          <a:p>
            <a:pPr defTabSz="514350"/>
            <a:r>
              <a:rPr lang="ja-JP" altLang="en-US" sz="619" dirty="0">
                <a:solidFill>
                  <a:prstClr val="black"/>
                </a:solidFill>
                <a:latin typeface="HG丸ｺﾞｼｯｸM-PRO" panose="020F0600000000000000" pitchFamily="50" charset="-128"/>
                <a:ea typeface="HG丸ｺﾞｼｯｸM-PRO" panose="020F0600000000000000" pitchFamily="50" charset="-128"/>
              </a:rPr>
              <a:t>当日はご参加いただいた確認の為、ご施設名、ご芳名のご記帳をお願い申し上げます。尚、ご記入いただきました個人情報は、本講演会のご出席の確認及び次回の案内の為に共催関係者のみで使用し、その他の第三者に提供する事はありません。また、適切に管理し、使用目的達成後にすみやかに廃棄いたします。何卒、ご理解とご協力をお願い申し上げます。</a:t>
            </a:r>
          </a:p>
        </p:txBody>
      </p:sp>
      <p:sp>
        <p:nvSpPr>
          <p:cNvPr id="39" name="正方形/長方形 38"/>
          <p:cNvSpPr/>
          <p:nvPr/>
        </p:nvSpPr>
        <p:spPr>
          <a:xfrm>
            <a:off x="383505" y="4269809"/>
            <a:ext cx="3429000" cy="307777"/>
          </a:xfrm>
          <a:prstGeom prst="rect">
            <a:avLst/>
          </a:prstGeom>
        </p:spPr>
        <p:txBody>
          <a:bodyPr>
            <a:spAutoFit/>
          </a:bodyPr>
          <a:lstStyle/>
          <a:p>
            <a:pPr defTabSz="843873"/>
            <a:r>
              <a:rPr lang="ja-JP" altLang="en-US" sz="1400" dirty="0" smtClean="0">
                <a:solidFill>
                  <a:prstClr val="black"/>
                </a:solidFill>
                <a:latin typeface="HG丸ｺﾞｼｯｸM-PRO" panose="020F0600000000000000" pitchFamily="50" charset="-128"/>
                <a:ea typeface="HG丸ｺﾞｼｯｸM-PRO" panose="020F0600000000000000" pitchFamily="50" charset="-128"/>
              </a:rPr>
              <a:t>①「                                」</a:t>
            </a:r>
            <a:r>
              <a:rPr lang="ja-JP" altLang="en-US" sz="1400" dirty="0">
                <a:solidFill>
                  <a:prstClr val="black"/>
                </a:solidFill>
                <a:latin typeface="HG丸ｺﾞｼｯｸM-PRO" panose="020F0600000000000000" pitchFamily="50" charset="-128"/>
                <a:ea typeface="HG丸ｺﾞｼｯｸM-PRO" panose="020F0600000000000000" pitchFamily="50" charset="-128"/>
              </a:rPr>
              <a:t>　</a:t>
            </a:r>
            <a:endParaRPr lang="en-US" altLang="ja-JP" sz="1400" dirty="0">
              <a:solidFill>
                <a:prstClr val="black"/>
              </a:solidFill>
              <a:latin typeface="HG丸ｺﾞｼｯｸM-PRO" panose="020F0600000000000000" pitchFamily="50" charset="-128"/>
              <a:ea typeface="HG丸ｺﾞｼｯｸM-PRO" panose="020F0600000000000000" pitchFamily="50" charset="-128"/>
            </a:endParaRPr>
          </a:p>
        </p:txBody>
      </p:sp>
      <p:sp>
        <p:nvSpPr>
          <p:cNvPr id="41" name="正方形/長方形 40"/>
          <p:cNvSpPr/>
          <p:nvPr/>
        </p:nvSpPr>
        <p:spPr>
          <a:xfrm>
            <a:off x="383505" y="4637854"/>
            <a:ext cx="6072861" cy="307777"/>
          </a:xfrm>
          <a:prstGeom prst="rect">
            <a:avLst/>
          </a:prstGeom>
        </p:spPr>
        <p:txBody>
          <a:bodyPr wrap="square">
            <a:spAutoFit/>
          </a:bodyPr>
          <a:lstStyle/>
          <a:p>
            <a:r>
              <a:rPr lang="ja-JP" altLang="en-US" sz="1400" dirty="0" smtClean="0">
                <a:latin typeface="HG丸ｺﾞｼｯｸM-PRO" panose="020F0600000000000000" pitchFamily="50" charset="-128"/>
                <a:ea typeface="HG丸ｺﾞｼｯｸM-PRO" panose="020F0600000000000000" pitchFamily="50" charset="-128"/>
                <a:cs typeface="Times New Roman" panose="02020603050405020304" pitchFamily="18" charset="0"/>
              </a:rPr>
              <a:t>②「                                」</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43" name="正方形/長方形 42"/>
          <p:cNvSpPr/>
          <p:nvPr/>
        </p:nvSpPr>
        <p:spPr>
          <a:xfrm>
            <a:off x="383505" y="5005899"/>
            <a:ext cx="6072861" cy="307777"/>
          </a:xfrm>
          <a:prstGeom prst="rect">
            <a:avLst/>
          </a:prstGeom>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cs typeface="Times New Roman" panose="02020603050405020304" pitchFamily="18" charset="0"/>
              </a:rPr>
              <a:t>③</a:t>
            </a:r>
            <a:r>
              <a:rPr lang="ja-JP" altLang="en-US" sz="1400" dirty="0" smtClean="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44" name="正方形/長方形 43"/>
          <p:cNvSpPr/>
          <p:nvPr/>
        </p:nvSpPr>
        <p:spPr>
          <a:xfrm>
            <a:off x="383505" y="5373945"/>
            <a:ext cx="4390628" cy="308652"/>
          </a:xfrm>
          <a:prstGeom prst="rect">
            <a:avLst/>
          </a:prstGeom>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cs typeface="Times New Roman" panose="02020603050405020304" pitchFamily="18" charset="0"/>
              </a:rPr>
              <a:t>④</a:t>
            </a:r>
            <a:r>
              <a:rPr lang="ja-JP" altLang="en-US" sz="1400" dirty="0" smtClean="0">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29" name="正方形/長方形 28"/>
          <p:cNvSpPr/>
          <p:nvPr/>
        </p:nvSpPr>
        <p:spPr>
          <a:xfrm>
            <a:off x="3354215" y="3175372"/>
            <a:ext cx="4195586" cy="400110"/>
          </a:xfrm>
          <a:prstGeom prst="rect">
            <a:avLst/>
          </a:prstGeom>
        </p:spPr>
        <p:txBody>
          <a:bodyPr wrap="square">
            <a:spAutoFit/>
          </a:bodyPr>
          <a:lstStyle/>
          <a:p>
            <a:pPr defTabSz="843873"/>
            <a:r>
              <a:rPr lang="ja-JP" altLang="en-US" sz="1000" dirty="0" smtClean="0">
                <a:latin typeface="HG丸ｺﾞｼｯｸM-PRO" panose="020F0600000000000000" pitchFamily="50" charset="-128"/>
                <a:ea typeface="HG丸ｺﾞｼｯｸM-PRO" panose="020F0600000000000000" pitchFamily="50" charset="-128"/>
              </a:rPr>
              <a:t>日病</a:t>
            </a:r>
            <a:r>
              <a:rPr lang="ja-JP" altLang="en-US" sz="1000" dirty="0">
                <a:latin typeface="HG丸ｺﾞｼｯｸM-PRO" panose="020F0600000000000000" pitchFamily="50" charset="-128"/>
                <a:ea typeface="HG丸ｺﾞｼｯｸM-PRO" panose="020F0600000000000000" pitchFamily="50" charset="-128"/>
              </a:rPr>
              <a:t>薬病院薬学認定薬剤師</a:t>
            </a:r>
            <a:r>
              <a:rPr lang="ja-JP" altLang="en-US" sz="1000" dirty="0" smtClean="0">
                <a:latin typeface="HG丸ｺﾞｼｯｸM-PRO" panose="020F0600000000000000" pitchFamily="50" charset="-128"/>
                <a:ea typeface="HG丸ｺﾞｼｯｸM-PRO" panose="020F0600000000000000" pitchFamily="50" charset="-128"/>
              </a:rPr>
              <a:t>制度 研修</a:t>
            </a:r>
            <a:r>
              <a:rPr lang="ja-JP" altLang="en-US" sz="1000" dirty="0">
                <a:latin typeface="HG丸ｺﾞｼｯｸM-PRO" panose="020F0600000000000000" pitchFamily="50" charset="-128"/>
                <a:ea typeface="HG丸ｺﾞｼｯｸM-PRO" panose="020F0600000000000000" pitchFamily="50" charset="-128"/>
              </a:rPr>
              <a:t>番号　</a:t>
            </a:r>
            <a:r>
              <a:rPr lang="en-US" altLang="ja-JP" sz="1000" dirty="0">
                <a:latin typeface="HG丸ｺﾞｼｯｸM-PRO" panose="020F0600000000000000" pitchFamily="50" charset="-128"/>
                <a:ea typeface="HG丸ｺﾞｼｯｸM-PRO" panose="020F0600000000000000" pitchFamily="50" charset="-128"/>
              </a:rPr>
              <a:t>Ⅲ-2  </a:t>
            </a:r>
            <a:r>
              <a:rPr lang="en-US" altLang="ja-JP" sz="1000" dirty="0" smtClean="0">
                <a:latin typeface="HG丸ｺﾞｼｯｸM-PRO" panose="020F0600000000000000" pitchFamily="50" charset="-128"/>
                <a:ea typeface="HG丸ｺﾞｼｯｸM-PRO" panose="020F0600000000000000" pitchFamily="50" charset="-128"/>
              </a:rPr>
              <a:t>2.5</a:t>
            </a:r>
            <a:r>
              <a:rPr lang="ja-JP" altLang="en-US" sz="1000" dirty="0" smtClean="0">
                <a:latin typeface="HG丸ｺﾞｼｯｸM-PRO" panose="020F0600000000000000" pitchFamily="50" charset="-128"/>
                <a:ea typeface="HG丸ｺﾞｼｯｸM-PRO" panose="020F0600000000000000" pitchFamily="50" charset="-128"/>
              </a:rPr>
              <a:t>単位</a:t>
            </a:r>
            <a:endParaRPr lang="en-US" altLang="ja-JP" sz="1000" dirty="0">
              <a:latin typeface="HG丸ｺﾞｼｯｸM-PRO" panose="020F0600000000000000" pitchFamily="50" charset="-128"/>
              <a:ea typeface="HG丸ｺﾞｼｯｸM-PRO" panose="020F0600000000000000" pitchFamily="50" charset="-128"/>
            </a:endParaRPr>
          </a:p>
          <a:p>
            <a:pPr defTabSz="843873"/>
            <a:r>
              <a:rPr lang="ja-JP" altLang="en-US" sz="1000" dirty="0">
                <a:latin typeface="HG丸ｺﾞｼｯｸM-PRO" panose="020F0600000000000000" pitchFamily="50" charset="-128"/>
                <a:ea typeface="HG丸ｺﾞｼｯｸM-PRO" panose="020F0600000000000000" pitchFamily="50" charset="-128"/>
              </a:rPr>
              <a:t>　</a:t>
            </a:r>
            <a:r>
              <a:rPr lang="ja-JP" altLang="en-US" sz="1000" dirty="0" smtClean="0">
                <a:latin typeface="HG丸ｺﾞｼｯｸM-PRO" panose="020F0600000000000000" pitchFamily="50" charset="-128"/>
                <a:ea typeface="HG丸ｺﾞｼｯｸM-PRO" panose="020F0600000000000000" pitchFamily="50" charset="-128"/>
              </a:rPr>
              <a:t>　                                                          </a:t>
            </a:r>
            <a:r>
              <a:rPr lang="ja-JP" altLang="en-US" sz="1000" dirty="0" smtClean="0">
                <a:solidFill>
                  <a:srgbClr val="FF0000"/>
                </a:solidFill>
                <a:latin typeface="HG丸ｺﾞｼｯｸM-PRO" panose="020F0600000000000000" pitchFamily="50" charset="-128"/>
                <a:ea typeface="HG丸ｺﾞｼｯｸM-PRO" panose="020F0600000000000000" pitchFamily="50" charset="-128"/>
              </a:rPr>
              <a:t>申請予定</a:t>
            </a:r>
            <a:endParaRPr lang="en-US" altLang="ja-JP" sz="1000" dirty="0" smtClean="0">
              <a:solidFill>
                <a:srgbClr val="FF0000"/>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334944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225575" y="3674417"/>
            <a:ext cx="6498799" cy="3941815"/>
          </a:xfrm>
          <a:prstGeom prst="rect">
            <a:avLst/>
          </a:prstGeom>
          <a:solidFill>
            <a:schemeClr val="accent4"/>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ja-JP" altLang="en-US" sz="32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p:txBody>
      </p:sp>
      <p:sp>
        <p:nvSpPr>
          <p:cNvPr id="4" name="正方形/長方形 3"/>
          <p:cNvSpPr/>
          <p:nvPr/>
        </p:nvSpPr>
        <p:spPr>
          <a:xfrm>
            <a:off x="218266" y="512056"/>
            <a:ext cx="6496744" cy="287190"/>
          </a:xfrm>
          <a:prstGeom prst="rect">
            <a:avLst/>
          </a:prstGeom>
          <a:solidFill>
            <a:schemeClr val="accent4"/>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ja-JP" altLang="en-US" sz="1800" b="1" dirty="0">
                <a:solidFill>
                  <a:prstClr val="white"/>
                </a:solidFill>
                <a:latin typeface="HG丸ｺﾞｼｯｸM-PRO" panose="020F0600000000000000" pitchFamily="50" charset="-128"/>
                <a:ea typeface="HG丸ｺﾞｼｯｸM-PRO" panose="020F0600000000000000" pitchFamily="50" charset="-128"/>
                <a:cs typeface="Meiryo UI" pitchFamily="50" charset="-128"/>
              </a:rPr>
              <a:t>　出欠確認をお願い申し上げます。</a:t>
            </a:r>
          </a:p>
        </p:txBody>
      </p:sp>
      <p:sp>
        <p:nvSpPr>
          <p:cNvPr id="5" name="正方形/長方形 4"/>
          <p:cNvSpPr/>
          <p:nvPr/>
        </p:nvSpPr>
        <p:spPr>
          <a:xfrm>
            <a:off x="225575" y="1278046"/>
            <a:ext cx="6496744" cy="1209584"/>
          </a:xfrm>
          <a:prstGeom prst="rect">
            <a:avLst/>
          </a:prstGeom>
          <a:solidFill>
            <a:schemeClr val="accent4"/>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endParaRPr lang="ja-JP" altLang="en-US" sz="28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p:txBody>
      </p:sp>
      <p:sp>
        <p:nvSpPr>
          <p:cNvPr id="8" name="正方形/長方形 7"/>
          <p:cNvSpPr/>
          <p:nvPr/>
        </p:nvSpPr>
        <p:spPr>
          <a:xfrm>
            <a:off x="225575" y="2509531"/>
            <a:ext cx="6498798" cy="1146465"/>
          </a:xfrm>
          <a:prstGeom prst="rect">
            <a:avLst/>
          </a:prstGeom>
          <a:solidFill>
            <a:schemeClr val="accent4"/>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endParaRPr lang="ja-JP" altLang="en-US" sz="28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p:txBody>
      </p:sp>
      <p:sp>
        <p:nvSpPr>
          <p:cNvPr id="9" name="正方形/長方形 8"/>
          <p:cNvSpPr/>
          <p:nvPr/>
        </p:nvSpPr>
        <p:spPr>
          <a:xfrm>
            <a:off x="1581324" y="2478496"/>
            <a:ext cx="5160045" cy="1125672"/>
          </a:xfrm>
          <a:prstGeom prst="rect">
            <a:avLst/>
          </a:prstGeom>
          <a:solidFill>
            <a:schemeClr val="accent4"/>
          </a:solidFill>
          <a:ln>
            <a:noFill/>
          </a:ln>
          <a:effectLst>
            <a:softEdge rad="63500"/>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ja-JP" altLang="en-US" sz="12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a:t>
            </a:r>
            <a:r>
              <a:rPr lang="en-US" altLang="ja-JP"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NST</a:t>
            </a:r>
            <a:r>
              <a:rPr lang="ja-JP" altLang="en-US"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フォーラム</a:t>
            </a:r>
            <a:r>
              <a:rPr lang="en-US" altLang="ja-JP"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in</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岡山事前申し込み」</a:t>
            </a:r>
            <a:r>
              <a:rPr lang="ja-JP" altLang="en-US"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とわかるようお願い致します。</a:t>
            </a:r>
            <a:endParaRPr lang="en-US" altLang="ja-JP"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defTabSz="914400">
              <a:defRPr/>
            </a:pPr>
            <a:r>
              <a:rPr lang="ja-JP" altLang="en-US"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参加される方のご氏名</a:t>
            </a:r>
            <a:r>
              <a:rPr lang="en-US" altLang="ja-JP"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a:t>
            </a:r>
            <a:r>
              <a:rPr lang="ja-JP" altLang="en-US"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ふりがな</a:t>
            </a:r>
            <a:r>
              <a:rPr lang="en-US" altLang="ja-JP"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a:t>
            </a:r>
            <a:r>
              <a:rPr lang="ja-JP" altLang="en-US" sz="1100" dirty="0" err="1">
                <a:solidFill>
                  <a:schemeClr val="bg1"/>
                </a:solidFill>
                <a:latin typeface="HG丸ｺﾞｼｯｸM-PRO" panose="020F0600000000000000" pitchFamily="50" charset="-128"/>
                <a:ea typeface="HG丸ｺﾞｼｯｸM-PRO" panose="020F0600000000000000" pitchFamily="50" charset="-128"/>
                <a:cs typeface="Meiryo UI" pitchFamily="50" charset="-128"/>
              </a:rPr>
              <a:t>、</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ご所属を</a:t>
            </a:r>
            <a:r>
              <a:rPr lang="ja-JP" altLang="en-US"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ご記入ください。</a:t>
            </a:r>
            <a:endParaRPr lang="en-US" altLang="ja-JP" sz="11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algn="ctr" defTabSz="914400">
              <a:defRPr/>
            </a:pPr>
            <a:r>
              <a:rPr lang="en-US" altLang="ja-JP" sz="32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inagamiy@otsuka.jp</a:t>
            </a:r>
            <a:endParaRPr lang="en-US" altLang="ja-JP" sz="6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algn="r" defTabSz="914400">
              <a:defRPr/>
            </a:pPr>
            <a:r>
              <a:rPr lang="ja-JP" altLang="en-US" sz="10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＊アドレスをご確認の上、お間違えのないようにお願いします。</a:t>
            </a:r>
            <a:endParaRPr lang="en-US" altLang="ja-JP" sz="10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p:txBody>
      </p:sp>
      <p:sp>
        <p:nvSpPr>
          <p:cNvPr id="13" name="正方形/長方形 12"/>
          <p:cNvSpPr/>
          <p:nvPr/>
        </p:nvSpPr>
        <p:spPr>
          <a:xfrm>
            <a:off x="202131" y="763088"/>
            <a:ext cx="6525269" cy="54466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ja-JP" altLang="en-US" sz="1200" dirty="0">
                <a:solidFill>
                  <a:prstClr val="black"/>
                </a:solidFill>
                <a:latin typeface="HG丸ｺﾞｼｯｸM-PRO" panose="020F0600000000000000" pitchFamily="50" charset="-128"/>
                <a:ea typeface="HG丸ｺﾞｼｯｸM-PRO" panose="020F0600000000000000" pitchFamily="50" charset="-128"/>
                <a:cs typeface="Meiryo UI" pitchFamily="50" charset="-128"/>
              </a:rPr>
              <a:t>　　</a:t>
            </a:r>
            <a:endParaRPr lang="en-US" altLang="ja-JP" sz="1200" b="1" dirty="0">
              <a:ln>
                <a:solidFill>
                  <a:srgbClr val="C0504D"/>
                </a:solidFill>
              </a:ln>
              <a:solidFill>
                <a:srgbClr val="FF9999"/>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a:p>
            <a:pPr defTabSz="914400">
              <a:defRPr/>
            </a:pP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出席</a:t>
            </a:r>
            <a:r>
              <a:rPr lang="ja-JP" altLang="en-US" sz="1200" b="1" dirty="0">
                <a:solidFill>
                  <a:prstClr val="black"/>
                </a:solidFill>
                <a:latin typeface="HG丸ｺﾞｼｯｸM-PRO" panose="020F0600000000000000" pitchFamily="50" charset="-128"/>
                <a:ea typeface="HG丸ｺﾞｼｯｸM-PRO" panose="020F0600000000000000" pitchFamily="50" charset="-128"/>
                <a:cs typeface="Meiryo UI" pitchFamily="50" charset="-128"/>
              </a:rPr>
              <a:t>予定の先生は</a:t>
            </a: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、本用紙にて</a:t>
            </a:r>
            <a:r>
              <a:rPr lang="en-US" altLang="ja-JP"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FAX</a:t>
            </a:r>
            <a:r>
              <a:rPr lang="ja-JP" altLang="en-US" sz="1200" b="1" dirty="0" err="1"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a:t>
            </a: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または下記メールアドレスへご連絡をお願い致します。</a:t>
            </a:r>
            <a:endParaRPr lang="en-US" altLang="ja-JP" sz="1200" dirty="0">
              <a:solidFill>
                <a:prstClr val="black"/>
              </a:solidFill>
              <a:latin typeface="HG丸ｺﾞｼｯｸM-PRO" panose="020F0600000000000000" pitchFamily="50" charset="-128"/>
              <a:ea typeface="HG丸ｺﾞｼｯｸM-PRO" panose="020F0600000000000000" pitchFamily="50" charset="-128"/>
              <a:cs typeface="Meiryo UI" pitchFamily="50" charset="-128"/>
            </a:endParaRPr>
          </a:p>
          <a:p>
            <a:pPr defTabSz="914400">
              <a:defRPr/>
            </a:pPr>
            <a:endParaRPr lang="ja-JP" altLang="en-US" sz="1200" dirty="0">
              <a:solidFill>
                <a:prstClr val="black"/>
              </a:solidFill>
              <a:latin typeface="HG丸ｺﾞｼｯｸM-PRO" panose="020F0600000000000000" pitchFamily="50" charset="-128"/>
              <a:ea typeface="HG丸ｺﾞｼｯｸM-PRO" panose="020F0600000000000000" pitchFamily="50" charset="-128"/>
            </a:endParaRPr>
          </a:p>
        </p:txBody>
      </p:sp>
      <p:sp>
        <p:nvSpPr>
          <p:cNvPr id="11" name="正方形/長方形 10"/>
          <p:cNvSpPr/>
          <p:nvPr/>
        </p:nvSpPr>
        <p:spPr>
          <a:xfrm>
            <a:off x="228600" y="2748110"/>
            <a:ext cx="1600200" cy="615664"/>
          </a:xfrm>
          <a:prstGeom prst="rect">
            <a:avLst/>
          </a:prstGeom>
          <a:no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ja-JP" altLang="en-US" sz="32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rPr>
              <a:t>メール</a:t>
            </a:r>
          </a:p>
        </p:txBody>
      </p:sp>
      <p:sp>
        <p:nvSpPr>
          <p:cNvPr id="12" name="正方形/長方形 11"/>
          <p:cNvSpPr/>
          <p:nvPr/>
        </p:nvSpPr>
        <p:spPr>
          <a:xfrm>
            <a:off x="230475" y="1535970"/>
            <a:ext cx="1257473" cy="615664"/>
          </a:xfrm>
          <a:prstGeom prst="rect">
            <a:avLst/>
          </a:prstGeom>
          <a:solidFill>
            <a:schemeClr val="accent4"/>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en-US" altLang="ja-JP" sz="28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rPr>
              <a:t>FAX</a:t>
            </a:r>
            <a:endParaRPr lang="ja-JP" altLang="en-US" sz="28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p:txBody>
      </p:sp>
      <p:sp>
        <p:nvSpPr>
          <p:cNvPr id="15" name="正方形/長方形 14"/>
          <p:cNvSpPr/>
          <p:nvPr/>
        </p:nvSpPr>
        <p:spPr>
          <a:xfrm>
            <a:off x="237184" y="3701309"/>
            <a:ext cx="1880374" cy="991149"/>
          </a:xfrm>
          <a:prstGeom prst="rect">
            <a:avLst/>
          </a:prstGeom>
          <a:no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ja-JP" altLang="en-US" sz="3200" b="1" dirty="0" smtClean="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rPr>
              <a:t>会場案内</a:t>
            </a:r>
            <a:endParaRPr lang="ja-JP" altLang="en-US" sz="3200" b="1" dirty="0">
              <a:solidFill>
                <a:prstClr val="white"/>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itchFamily="50" charset="-128"/>
            </a:endParaRPr>
          </a:p>
        </p:txBody>
      </p:sp>
      <p:sp>
        <p:nvSpPr>
          <p:cNvPr id="16" name="正方形/長方形 15"/>
          <p:cNvSpPr/>
          <p:nvPr/>
        </p:nvSpPr>
        <p:spPr>
          <a:xfrm>
            <a:off x="218266" y="125138"/>
            <a:ext cx="6482774" cy="309079"/>
          </a:xfrm>
          <a:prstGeom prst="rect">
            <a:avLst/>
          </a:prstGeom>
          <a:solidFill>
            <a:schemeClr val="accent4">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ja-JP" altLang="en-US" sz="1200" b="1" dirty="0">
                <a:solidFill>
                  <a:prstClr val="black"/>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申込書</a:t>
            </a:r>
            <a:r>
              <a:rPr lang="ja-JP" altLang="en-US" sz="1200" b="1" dirty="0">
                <a:solidFill>
                  <a:prstClr val="black"/>
                </a:solidFill>
                <a:latin typeface="HG丸ｺﾞｼｯｸM-PRO" panose="020F0600000000000000" pitchFamily="50" charset="-128"/>
                <a:ea typeface="HG丸ｺﾞｼｯｸM-PRO" panose="020F0600000000000000" pitchFamily="50" charset="-128"/>
                <a:cs typeface="Meiryo UI" pitchFamily="50" charset="-128"/>
              </a:rPr>
              <a:t>集約先</a:t>
            </a: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：株式会社大塚製薬工場</a:t>
            </a:r>
            <a:r>
              <a:rPr lang="ja-JP" altLang="en-US" sz="1200" b="1" dirty="0">
                <a:solidFill>
                  <a:prstClr val="black"/>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200" b="1" dirty="0" smtClean="0">
                <a:solidFill>
                  <a:prstClr val="black"/>
                </a:solidFill>
                <a:latin typeface="HG丸ｺﾞｼｯｸM-PRO" panose="020F0600000000000000" pitchFamily="50" charset="-128"/>
                <a:ea typeface="HG丸ｺﾞｼｯｸM-PRO" panose="020F0600000000000000" pitchFamily="50" charset="-128"/>
                <a:cs typeface="Meiryo UI" pitchFamily="50" charset="-128"/>
              </a:rPr>
              <a:t>岡山出張所</a:t>
            </a:r>
            <a:endParaRPr lang="ja-JP" altLang="en-US" sz="1200" b="1" dirty="0">
              <a:solidFill>
                <a:prstClr val="black"/>
              </a:solidFill>
              <a:latin typeface="HG丸ｺﾞｼｯｸM-PRO" panose="020F0600000000000000" pitchFamily="50" charset="-128"/>
              <a:ea typeface="HG丸ｺﾞｼｯｸM-PRO" panose="020F0600000000000000" pitchFamily="50" charset="-128"/>
            </a:endParaRPr>
          </a:p>
        </p:txBody>
      </p:sp>
      <p:sp>
        <p:nvSpPr>
          <p:cNvPr id="10" name="テキスト ボックス 9"/>
          <p:cNvSpPr txBox="1"/>
          <p:nvPr/>
        </p:nvSpPr>
        <p:spPr>
          <a:xfrm>
            <a:off x="237184" y="9503907"/>
            <a:ext cx="6464011" cy="338554"/>
          </a:xfrm>
          <a:prstGeom prst="rect">
            <a:avLst/>
          </a:prstGeom>
          <a:noFill/>
        </p:spPr>
        <p:txBody>
          <a:bodyPr wrap="square" rtlCol="0">
            <a:spAutoFit/>
          </a:bodyPr>
          <a:lstStyle/>
          <a:p>
            <a:r>
              <a:rPr kumimoji="1" lang="en-US" altLang="ja-JP" sz="800" dirty="0" smtClean="0">
                <a:latin typeface="HG丸ｺﾞｼｯｸM-PRO" panose="020F0600000000000000" pitchFamily="50" charset="-128"/>
                <a:ea typeface="HG丸ｺﾞｼｯｸM-PRO" panose="020F0600000000000000" pitchFamily="50" charset="-128"/>
              </a:rPr>
              <a:t>【</a:t>
            </a:r>
            <a:r>
              <a:rPr kumimoji="1" lang="ja-JP" altLang="en-US" sz="800" dirty="0" smtClean="0">
                <a:latin typeface="HG丸ｺﾞｼｯｸM-PRO" panose="020F0600000000000000" pitchFamily="50" charset="-128"/>
                <a:ea typeface="HG丸ｺﾞｼｯｸM-PRO" panose="020F0600000000000000" pitchFamily="50" charset="-128"/>
              </a:rPr>
              <a:t>個人情報の取り扱いについて</a:t>
            </a:r>
            <a:r>
              <a:rPr kumimoji="1" lang="en-US" altLang="ja-JP" sz="800" dirty="0" smtClean="0">
                <a:latin typeface="HG丸ｺﾞｼｯｸM-PRO" panose="020F0600000000000000" pitchFamily="50" charset="-128"/>
                <a:ea typeface="HG丸ｺﾞｼｯｸM-PRO" panose="020F0600000000000000" pitchFamily="50" charset="-128"/>
              </a:rPr>
              <a:t>】</a:t>
            </a:r>
          </a:p>
          <a:p>
            <a:r>
              <a:rPr lang="ja-JP" altLang="en-US" sz="800" dirty="0" smtClean="0">
                <a:latin typeface="HG丸ｺﾞｼｯｸM-PRO" panose="020F0600000000000000" pitchFamily="50" charset="-128"/>
                <a:ea typeface="HG丸ｺﾞｼｯｸM-PRO" panose="020F0600000000000000" pitchFamily="50" charset="-128"/>
              </a:rPr>
              <a:t>個人情報については、個人情報保護方針に基づいて取り扱います。</a:t>
            </a:r>
            <a:r>
              <a:rPr kumimoji="1" lang="ja-JP" altLang="en-US" sz="800" dirty="0" smtClean="0">
                <a:latin typeface="HG丸ｺﾞｼｯｸM-PRO" panose="020F0600000000000000" pitchFamily="50" charset="-128"/>
                <a:ea typeface="HG丸ｺﾞｼｯｸM-PRO" panose="020F0600000000000000" pitchFamily="50" charset="-128"/>
              </a:rPr>
              <a:t>個人</a:t>
            </a:r>
            <a:r>
              <a:rPr kumimoji="1" lang="ja-JP" altLang="en-US" sz="800" dirty="0">
                <a:latin typeface="HG丸ｺﾞｼｯｸM-PRO" panose="020F0600000000000000" pitchFamily="50" charset="-128"/>
                <a:ea typeface="HG丸ｺﾞｼｯｸM-PRO" panose="020F0600000000000000" pitchFamily="50" charset="-128"/>
              </a:rPr>
              <a:t>情報</a:t>
            </a:r>
            <a:r>
              <a:rPr kumimoji="1" lang="ja-JP" altLang="en-US" sz="800" dirty="0" smtClean="0">
                <a:latin typeface="HG丸ｺﾞｼｯｸM-PRO" panose="020F0600000000000000" pitchFamily="50" charset="-128"/>
                <a:ea typeface="HG丸ｺﾞｼｯｸM-PRO" panose="020F0600000000000000" pitchFamily="50" charset="-128"/>
              </a:rPr>
              <a:t>は本会御参加に関するご連絡以外の用途には使用致しません。</a:t>
            </a:r>
            <a:endParaRPr kumimoji="1" lang="ja-JP" altLang="en-US" sz="800" dirty="0">
              <a:latin typeface="HG丸ｺﾞｼｯｸM-PRO" panose="020F0600000000000000" pitchFamily="50" charset="-128"/>
              <a:ea typeface="HG丸ｺﾞｼｯｸM-PRO" panose="020F0600000000000000" pitchFamily="50" charset="-128"/>
            </a:endParaRPr>
          </a:p>
        </p:txBody>
      </p:sp>
      <p:graphicFrame>
        <p:nvGraphicFramePr>
          <p:cNvPr id="23" name="表 22"/>
          <p:cNvGraphicFramePr>
            <a:graphicFrameLocks noGrp="1"/>
          </p:cNvGraphicFramePr>
          <p:nvPr>
            <p:extLst>
              <p:ext uri="{D42A27DB-BD31-4B8C-83A1-F6EECF244321}">
                <p14:modId xmlns:p14="http://schemas.microsoft.com/office/powerpoint/2010/main" val="1799584842"/>
              </p:ext>
            </p:extLst>
          </p:nvPr>
        </p:nvGraphicFramePr>
        <p:xfrm>
          <a:off x="239237" y="7676225"/>
          <a:ext cx="6496743" cy="1792932"/>
        </p:xfrm>
        <a:graphic>
          <a:graphicData uri="http://schemas.openxmlformats.org/drawingml/2006/table">
            <a:tbl>
              <a:tblPr/>
              <a:tblGrid>
                <a:gridCol w="1426275"/>
                <a:gridCol w="2019300"/>
                <a:gridCol w="1143000"/>
                <a:gridCol w="1908168"/>
              </a:tblGrid>
              <a:tr h="448233">
                <a:tc>
                  <a:txBody>
                    <a:bodyPr/>
                    <a:lstStyle/>
                    <a:p>
                      <a:pPr algn="ctr"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氏名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ja-JP" altLang="en-US" sz="1800" b="0" i="0" u="none" strike="noStrike">
                          <a:solidFill>
                            <a:srgbClr val="000000"/>
                          </a:solidFill>
                          <a:effectLst/>
                          <a:latin typeface="HG丸ｺﾞｼｯｸM-PRO" panose="020F0600000000000000" pitchFamily="50" charset="-128"/>
                          <a:ea typeface="HG丸ｺﾞｼｯｸM-PRO" panose="020F06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r>
              <a:tr h="448233">
                <a:tc>
                  <a:txBody>
                    <a:bodyPr/>
                    <a:lstStyle/>
                    <a:p>
                      <a:pPr algn="ctr"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勤務先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a:solidFill>
                            <a:srgbClr val="000000"/>
                          </a:solidFill>
                          <a:effectLst/>
                          <a:latin typeface="HG丸ｺﾞｼｯｸM-PRO" panose="020F0600000000000000" pitchFamily="50" charset="-128"/>
                          <a:ea typeface="HG丸ｺﾞｼｯｸM-PRO" panose="020F0600000000000000" pitchFamily="50" charset="-128"/>
                        </a:rPr>
                        <a:t>職種</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HG丸ｺﾞｼｯｸM-PRO" panose="020F0600000000000000" pitchFamily="50" charset="-128"/>
                          <a:ea typeface="HG丸ｺﾞｼｯｸM-PRO" panose="020F06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8233">
                <a:tc>
                  <a:txBody>
                    <a:bodyPr/>
                    <a:lstStyle/>
                    <a:p>
                      <a:pPr algn="ctr" fontAlgn="ctr"/>
                      <a:r>
                        <a:rPr lang="ja-JP" altLang="en-US" sz="1800" b="0" i="0" u="none" strike="noStrike">
                          <a:solidFill>
                            <a:srgbClr val="000000"/>
                          </a:solidFill>
                          <a:effectLst/>
                          <a:latin typeface="HG丸ｺﾞｼｯｸM-PRO" panose="020F0600000000000000" pitchFamily="50" charset="-128"/>
                          <a:ea typeface="HG丸ｺﾞｼｯｸM-PRO" panose="020F0600000000000000" pitchFamily="50" charset="-128"/>
                        </a:rPr>
                        <a:t>電話番号</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FAX</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8233">
                <a:tc gridSpan="3">
                  <a:txBody>
                    <a:bodyPr/>
                    <a:lstStyle/>
                    <a:p>
                      <a:pPr algn="l"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その他ご参加頂ける方の人数</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r" fontAlgn="ctr"/>
                      <a:r>
                        <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rPr>
                        <a:t>　</a:t>
                      </a:r>
                      <a:r>
                        <a:rPr lang="ja-JP" altLang="en-US" sz="1800" b="0" i="0" u="none" strike="noStrike" dirty="0" smtClean="0">
                          <a:solidFill>
                            <a:srgbClr val="000000"/>
                          </a:solidFill>
                          <a:effectLst/>
                          <a:latin typeface="HG丸ｺﾞｼｯｸM-PRO" panose="020F0600000000000000" pitchFamily="50" charset="-128"/>
                          <a:ea typeface="HG丸ｺﾞｼｯｸM-PRO" panose="020F0600000000000000" pitchFamily="50" charset="-128"/>
                        </a:rPr>
                        <a:t>名</a:t>
                      </a:r>
                      <a:endParaRPr lang="ja-JP" altLang="en-US" sz="1800" b="0" i="0" u="none" strike="noStrike" dirty="0">
                        <a:solidFill>
                          <a:srgbClr val="000000"/>
                        </a:solidFill>
                        <a:effectLst/>
                        <a:latin typeface="HG丸ｺﾞｼｯｸM-PRO" panose="020F0600000000000000" pitchFamily="50" charset="-128"/>
                        <a:ea typeface="HG丸ｺﾞｼｯｸM-PRO" panose="020F0600000000000000"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0763" y="4244869"/>
            <a:ext cx="3960405" cy="3265134"/>
          </a:xfrm>
          <a:prstGeom prst="rect">
            <a:avLst/>
          </a:prstGeom>
        </p:spPr>
      </p:pic>
      <p:sp>
        <p:nvSpPr>
          <p:cNvPr id="3" name="テキスト ボックス 2"/>
          <p:cNvSpPr txBox="1"/>
          <p:nvPr/>
        </p:nvSpPr>
        <p:spPr>
          <a:xfrm>
            <a:off x="2257513" y="3815544"/>
            <a:ext cx="4553663" cy="369332"/>
          </a:xfrm>
          <a:prstGeom prst="rect">
            <a:avLst/>
          </a:prstGeom>
          <a:noFill/>
        </p:spPr>
        <p:txBody>
          <a:bodyPr wrap="square" rtlCol="0">
            <a:spAutoFit/>
          </a:bodyPr>
          <a:lstStyle/>
          <a:p>
            <a:r>
              <a:rPr kumimoji="1" lang="ja-JP" altLang="en-US" sz="1800" dirty="0" smtClean="0">
                <a:solidFill>
                  <a:schemeClr val="bg1"/>
                </a:solidFill>
                <a:latin typeface="HG丸ｺﾞｼｯｸM-PRO" panose="020F0600000000000000" pitchFamily="50" charset="-128"/>
                <a:ea typeface="HG丸ｺﾞｼｯｸM-PRO" panose="020F0600000000000000" pitchFamily="50" charset="-128"/>
              </a:rPr>
              <a:t>岡山県医師会館　２</a:t>
            </a:r>
            <a:r>
              <a:rPr kumimoji="1" lang="en-US" altLang="ja-JP" sz="1800" dirty="0" smtClean="0">
                <a:solidFill>
                  <a:schemeClr val="bg1"/>
                </a:solidFill>
                <a:latin typeface="HG丸ｺﾞｼｯｸM-PRO" panose="020F0600000000000000" pitchFamily="50" charset="-128"/>
                <a:ea typeface="HG丸ｺﾞｼｯｸM-PRO" panose="020F0600000000000000" pitchFamily="50" charset="-128"/>
              </a:rPr>
              <a:t>F</a:t>
            </a:r>
            <a:r>
              <a:rPr kumimoji="1" lang="ja-JP" altLang="en-US" sz="1800" dirty="0" smtClean="0">
                <a:solidFill>
                  <a:schemeClr val="bg1"/>
                </a:solidFill>
                <a:latin typeface="HG丸ｺﾞｼｯｸM-PRO" panose="020F0600000000000000" pitchFamily="50" charset="-128"/>
                <a:ea typeface="HG丸ｺﾞｼｯｸM-PRO" panose="020F0600000000000000" pitchFamily="50" charset="-128"/>
              </a:rPr>
              <a:t>　三木記念ホール</a:t>
            </a:r>
            <a:endParaRPr kumimoji="1" lang="ja-JP" altLang="en-US" sz="1800" dirty="0">
              <a:solidFill>
                <a:schemeClr val="bg1"/>
              </a:solidFill>
              <a:latin typeface="HG丸ｺﾞｼｯｸM-PRO" panose="020F0600000000000000" pitchFamily="50" charset="-128"/>
              <a:ea typeface="HG丸ｺﾞｼｯｸM-PRO" panose="020F0600000000000000" pitchFamily="50" charset="-128"/>
            </a:endParaRPr>
          </a:p>
        </p:txBody>
      </p:sp>
      <p:sp>
        <p:nvSpPr>
          <p:cNvPr id="7" name="正方形/長方形 6"/>
          <p:cNvSpPr/>
          <p:nvPr/>
        </p:nvSpPr>
        <p:spPr>
          <a:xfrm>
            <a:off x="1309034" y="1259631"/>
            <a:ext cx="5502143" cy="1192220"/>
          </a:xfrm>
          <a:prstGeom prst="rect">
            <a:avLst/>
          </a:prstGeom>
          <a:noFill/>
          <a:ln>
            <a:noFill/>
          </a:ln>
          <a:effectLst>
            <a:softEdge rad="63500"/>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defRPr/>
            </a:pPr>
            <a:r>
              <a:rPr lang="ja-JP" altLang="en-US" sz="105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下記申込み欄にご記入の上、送付票を付けずにこのまま本用紙を</a:t>
            </a:r>
            <a:r>
              <a:rPr lang="en-US" altLang="ja-JP" sz="105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FAX</a:t>
            </a:r>
            <a:r>
              <a:rPr lang="ja-JP" altLang="en-US" sz="1050" dirty="0" err="1">
                <a:solidFill>
                  <a:schemeClr val="bg1"/>
                </a:solidFill>
                <a:latin typeface="HG丸ｺﾞｼｯｸM-PRO" panose="020F0600000000000000" pitchFamily="50" charset="-128"/>
                <a:ea typeface="HG丸ｺﾞｼｯｸM-PRO" panose="020F0600000000000000" pitchFamily="50" charset="-128"/>
                <a:cs typeface="Meiryo UI" pitchFamily="50" charset="-128"/>
              </a:rPr>
              <a:t>でご送</a:t>
            </a:r>
            <a:r>
              <a:rPr lang="ja-JP" altLang="en-US" sz="105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信ください。</a:t>
            </a:r>
            <a:endParaRPr lang="en-US" altLang="ja-JP" sz="105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defTabSz="914400">
              <a:defRPr/>
            </a:pPr>
            <a:r>
              <a:rPr lang="ja-JP" altLang="en-US" sz="12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宛先</a:t>
            </a:r>
            <a:r>
              <a:rPr lang="ja-JP" altLang="en-US" sz="12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：株式会社大塚製薬工場</a:t>
            </a:r>
            <a:r>
              <a:rPr lang="ja-JP" altLang="en-US" sz="12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a:t>
            </a:r>
            <a:r>
              <a:rPr lang="ja-JP" altLang="en-US" sz="12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岡山出張所</a:t>
            </a:r>
            <a:r>
              <a:rPr lang="ja-JP" altLang="en-US" sz="11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（担当：稲上裕也）</a:t>
            </a:r>
            <a:r>
              <a:rPr lang="ja-JP" altLang="en-US" sz="12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a:t>
            </a:r>
            <a:endParaRPr lang="en-US" altLang="ja-JP" sz="12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algn="ctr" defTabSz="914400">
              <a:defRPr/>
            </a:pPr>
            <a:r>
              <a:rPr lang="en-US" altLang="ja-JP" sz="3600" dirty="0" smtClean="0">
                <a:solidFill>
                  <a:schemeClr val="bg1"/>
                </a:solidFill>
                <a:latin typeface="HG丸ｺﾞｼｯｸM-PRO" panose="020F0600000000000000" pitchFamily="50" charset="-128"/>
                <a:ea typeface="HG丸ｺﾞｼｯｸM-PRO" panose="020F0600000000000000" pitchFamily="50" charset="-128"/>
                <a:cs typeface="Meiryo UI" pitchFamily="50" charset="-128"/>
              </a:rPr>
              <a:t>086-241-2510</a:t>
            </a:r>
            <a:endParaRPr lang="en-US" altLang="ja-JP" sz="36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a:p>
            <a:pPr algn="r" defTabSz="914400">
              <a:defRPr/>
            </a:pPr>
            <a:r>
              <a:rPr lang="ja-JP" altLang="en-US" sz="900" dirty="0">
                <a:solidFill>
                  <a:schemeClr val="bg1"/>
                </a:solidFill>
                <a:latin typeface="HG丸ｺﾞｼｯｸM-PRO" panose="020F0600000000000000" pitchFamily="50" charset="-128"/>
                <a:ea typeface="HG丸ｺﾞｼｯｸM-PRO" panose="020F0600000000000000" pitchFamily="50" charset="-128"/>
                <a:cs typeface="Meiryo UI" pitchFamily="50" charset="-128"/>
              </a:rPr>
              <a:t>　　＊番号をご確認の上、お間違えのないようにお願いします。</a:t>
            </a:r>
            <a:endParaRPr lang="en-US" altLang="ja-JP" sz="1000" dirty="0">
              <a:solidFill>
                <a:schemeClr val="bg1"/>
              </a:solidFill>
              <a:latin typeface="HG丸ｺﾞｼｯｸM-PRO" panose="020F0600000000000000" pitchFamily="50" charset="-128"/>
              <a:ea typeface="HG丸ｺﾞｼｯｸM-PRO" panose="020F0600000000000000" pitchFamily="50" charset="-128"/>
              <a:cs typeface="Meiryo UI" pitchFamily="50" charset="-128"/>
            </a:endParaRPr>
          </a:p>
        </p:txBody>
      </p:sp>
    </p:spTree>
    <p:extLst>
      <p:ext uri="{BB962C8B-B14F-4D97-AF65-F5344CB8AC3E}">
        <p14:creationId xmlns:p14="http://schemas.microsoft.com/office/powerpoint/2010/main" val="2641276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ファセット">
  <a:themeElements>
    <a:clrScheme name="紫">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348</TotalTime>
  <Words>400</Words>
  <Application>Microsoft Office PowerPoint</Application>
  <PresentationFormat>A4 210 x 297 mm</PresentationFormat>
  <Paragraphs>81</Paragraphs>
  <Slides>2</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2</vt:i4>
      </vt:variant>
    </vt:vector>
  </HeadingPairs>
  <TitlesOfParts>
    <vt:vector size="14" baseType="lpstr">
      <vt:lpstr>HG丸ｺﾞｼｯｸM-PRO</vt:lpstr>
      <vt:lpstr>Meiryo UI</vt:lpstr>
      <vt:lpstr>ＭＳ Ｐゴシック</vt:lpstr>
      <vt:lpstr>メイリオ</vt:lpstr>
      <vt:lpstr>Arial</vt:lpstr>
      <vt:lpstr>Calibri</vt:lpstr>
      <vt:lpstr>Courier New</vt:lpstr>
      <vt:lpstr>Times New Roman</vt:lpstr>
      <vt:lpstr>Trebuchet MS</vt:lpstr>
      <vt:lpstr>Wingdings 3</vt:lpstr>
      <vt:lpstr>1_ファセット</vt:lpstr>
      <vt:lpstr>Office ​​テーマ</vt:lpstr>
      <vt:lpstr>PowerPoint プレゼンテーション</vt:lpstr>
      <vt:lpstr>PowerPoint プレゼンテーション</vt:lpstr>
    </vt:vector>
  </TitlesOfParts>
  <Company>大塚グループ</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inagami yuya（稲上　裕也）</dc:creator>
  <cp:lastModifiedBy>kodama ryo（兒玉　亮）</cp:lastModifiedBy>
  <cp:revision>75</cp:revision>
  <cp:lastPrinted>2019-09-09T02:04:03Z</cp:lastPrinted>
  <dcterms:created xsi:type="dcterms:W3CDTF">2018-06-22T01:46:41Z</dcterms:created>
  <dcterms:modified xsi:type="dcterms:W3CDTF">2019-09-11T02:53:12Z</dcterms:modified>
</cp:coreProperties>
</file>